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diagrams/layout2.xml" ContentType="application/vnd.openxmlformats-officedocument.drawingml.diagramLayout+xml"/>
  <Default Extension="vml" ContentType="application/vnd.openxmlformats-officedocument.vmlDrawing"/>
  <Default Extension="sigs" ContentType="application/vnd.openxmlformats-package.digital-signature-origin"/>
  <Override PartName="/ppt/diagrams/layout1.xml" ContentType="application/vnd.openxmlformats-officedocument.drawingml.diagramLayout+xml"/>
  <Override PartName="/ppt/diagrams/data2.xml" ContentType="application/vnd.openxmlformats-officedocument.drawingml.diagramData+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_xmlsignatures/sig1.xml" ContentType="application/vnd.openxmlformats-package.digital-signature-xmlsignatur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package/2006/relationships/digital-signature/origin" Target="_xmlsignatures/origin.sigs"/><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4"/>
  </p:notesMasterIdLst>
  <p:handoutMasterIdLst>
    <p:handoutMasterId r:id="rId25"/>
  </p:handoutMasterIdLst>
  <p:sldIdLst>
    <p:sldId id="274" r:id="rId2"/>
    <p:sldId id="256" r:id="rId3"/>
    <p:sldId id="263" r:id="rId4"/>
    <p:sldId id="258" r:id="rId5"/>
    <p:sldId id="279" r:id="rId6"/>
    <p:sldId id="261" r:id="rId7"/>
    <p:sldId id="262" r:id="rId8"/>
    <p:sldId id="259" r:id="rId9"/>
    <p:sldId id="260" r:id="rId10"/>
    <p:sldId id="264" r:id="rId11"/>
    <p:sldId id="265" r:id="rId12"/>
    <p:sldId id="272" r:id="rId13"/>
    <p:sldId id="273" r:id="rId14"/>
    <p:sldId id="266" r:id="rId15"/>
    <p:sldId id="267" r:id="rId16"/>
    <p:sldId id="277" r:id="rId17"/>
    <p:sldId id="268" r:id="rId18"/>
    <p:sldId id="280" r:id="rId19"/>
    <p:sldId id="275" r:id="rId20"/>
    <p:sldId id="269" r:id="rId21"/>
    <p:sldId id="278" r:id="rId22"/>
    <p:sldId id="270" r:id="rId23"/>
  </p:sldIdLst>
  <p:sldSz cx="9144000" cy="6858000" type="screen4x3"/>
  <p:notesSz cx="6858000" cy="9144000"/>
  <p:defaultTextStyle>
    <a:defPPr>
      <a:defRPr lang="en-US"/>
    </a:defPPr>
    <a:lvl1pPr algn="ctr" rtl="0" eaLnBrk="0" fontAlgn="base" hangingPunct="0">
      <a:lnSpc>
        <a:spcPts val="2500"/>
      </a:lnSpc>
      <a:spcBef>
        <a:spcPct val="0"/>
      </a:spcBef>
      <a:spcAft>
        <a:spcPts val="1000"/>
      </a:spcAft>
      <a:buClr>
        <a:srgbClr val="FDAA03"/>
      </a:buClr>
      <a:defRPr b="1" kern="1200">
        <a:solidFill>
          <a:schemeClr val="tx1"/>
        </a:solidFill>
        <a:latin typeface="Arial" charset="0"/>
        <a:ea typeface="+mn-ea"/>
        <a:cs typeface="+mn-cs"/>
      </a:defRPr>
    </a:lvl1pPr>
    <a:lvl2pPr marL="457200" algn="ctr" rtl="0" eaLnBrk="0" fontAlgn="base" hangingPunct="0">
      <a:lnSpc>
        <a:spcPts val="2500"/>
      </a:lnSpc>
      <a:spcBef>
        <a:spcPct val="0"/>
      </a:spcBef>
      <a:spcAft>
        <a:spcPts val="1000"/>
      </a:spcAft>
      <a:buClr>
        <a:srgbClr val="FDAA03"/>
      </a:buClr>
      <a:defRPr b="1" kern="1200">
        <a:solidFill>
          <a:schemeClr val="tx1"/>
        </a:solidFill>
        <a:latin typeface="Arial" charset="0"/>
        <a:ea typeface="+mn-ea"/>
        <a:cs typeface="+mn-cs"/>
      </a:defRPr>
    </a:lvl2pPr>
    <a:lvl3pPr marL="914400" algn="ctr" rtl="0" eaLnBrk="0" fontAlgn="base" hangingPunct="0">
      <a:lnSpc>
        <a:spcPts val="2500"/>
      </a:lnSpc>
      <a:spcBef>
        <a:spcPct val="0"/>
      </a:spcBef>
      <a:spcAft>
        <a:spcPts val="1000"/>
      </a:spcAft>
      <a:buClr>
        <a:srgbClr val="FDAA03"/>
      </a:buClr>
      <a:defRPr b="1" kern="1200">
        <a:solidFill>
          <a:schemeClr val="tx1"/>
        </a:solidFill>
        <a:latin typeface="Arial" charset="0"/>
        <a:ea typeface="+mn-ea"/>
        <a:cs typeface="+mn-cs"/>
      </a:defRPr>
    </a:lvl3pPr>
    <a:lvl4pPr marL="1371600" algn="ctr" rtl="0" eaLnBrk="0" fontAlgn="base" hangingPunct="0">
      <a:lnSpc>
        <a:spcPts val="2500"/>
      </a:lnSpc>
      <a:spcBef>
        <a:spcPct val="0"/>
      </a:spcBef>
      <a:spcAft>
        <a:spcPts val="1000"/>
      </a:spcAft>
      <a:buClr>
        <a:srgbClr val="FDAA03"/>
      </a:buClr>
      <a:defRPr b="1" kern="1200">
        <a:solidFill>
          <a:schemeClr val="tx1"/>
        </a:solidFill>
        <a:latin typeface="Arial" charset="0"/>
        <a:ea typeface="+mn-ea"/>
        <a:cs typeface="+mn-cs"/>
      </a:defRPr>
    </a:lvl4pPr>
    <a:lvl5pPr marL="1828800" algn="ctr" rtl="0" eaLnBrk="0" fontAlgn="base" hangingPunct="0">
      <a:lnSpc>
        <a:spcPts val="2500"/>
      </a:lnSpc>
      <a:spcBef>
        <a:spcPct val="0"/>
      </a:spcBef>
      <a:spcAft>
        <a:spcPts val="1000"/>
      </a:spcAft>
      <a:buClr>
        <a:srgbClr val="FDAA03"/>
      </a:buClr>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00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06" autoAdjust="0"/>
    <p:restoredTop sz="83832" autoAdjust="0"/>
  </p:normalViewPr>
  <p:slideViewPr>
    <p:cSldViewPr>
      <p:cViewPr varScale="1">
        <p:scale>
          <a:sx n="80" d="100"/>
          <a:sy n="80" d="100"/>
        </p:scale>
        <p:origin x="-127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33B1C7-6E05-4BE7-9FED-B6F2D2FE7B92}" type="doc">
      <dgm:prSet loTypeId="urn:microsoft.com/office/officeart/2005/8/layout/chevron2" loCatId="process" qsTypeId="urn:microsoft.com/office/officeart/2005/8/quickstyle/simple3" qsCatId="simple" csTypeId="urn:microsoft.com/office/officeart/2005/8/colors/accent0_3" csCatId="mainScheme" phldr="1"/>
      <dgm:spPr/>
      <dgm:t>
        <a:bodyPr/>
        <a:lstStyle/>
        <a:p>
          <a:endParaRPr lang="en-US"/>
        </a:p>
      </dgm:t>
    </dgm:pt>
    <dgm:pt modelId="{F99EF266-78C0-4720-A85A-F976E0C4D483}">
      <dgm:prSet/>
      <dgm:spPr>
        <a:ln>
          <a:noFill/>
        </a:ln>
        <a:effectLst>
          <a:innerShdw blurRad="38100">
            <a:prstClr val="black"/>
          </a:innerShdw>
        </a:effectLst>
      </dgm:spPr>
      <dgm:t>
        <a:bodyPr/>
        <a:lstStyle/>
        <a:p>
          <a:pPr rtl="0"/>
          <a:r>
            <a:rPr lang="en-US" b="1" dirty="0" smtClean="0"/>
            <a:t>Leadership</a:t>
          </a:r>
          <a:endParaRPr lang="en-US" dirty="0"/>
        </a:p>
      </dgm:t>
    </dgm:pt>
    <dgm:pt modelId="{837A62E7-F4CD-486F-B32D-9D0AE34F09D5}" type="parTrans" cxnId="{A9C0E945-E164-4EC1-AC4C-26100D55AF2A}">
      <dgm:prSet/>
      <dgm:spPr/>
      <dgm:t>
        <a:bodyPr/>
        <a:lstStyle/>
        <a:p>
          <a:endParaRPr lang="en-US"/>
        </a:p>
      </dgm:t>
    </dgm:pt>
    <dgm:pt modelId="{3BD53C5C-FF68-4236-A9C3-662682819482}" type="sibTrans" cxnId="{A9C0E945-E164-4EC1-AC4C-26100D55AF2A}">
      <dgm:prSet/>
      <dgm:spPr/>
      <dgm:t>
        <a:bodyPr/>
        <a:lstStyle/>
        <a:p>
          <a:endParaRPr lang="en-US"/>
        </a:p>
      </dgm:t>
    </dgm:pt>
    <dgm:pt modelId="{0A9C9201-4869-4700-9D21-D354720E4270}">
      <dgm:prSet/>
      <dgm:spPr>
        <a:ln>
          <a:noFill/>
        </a:ln>
        <a:effectLst>
          <a:innerShdw blurRad="38100">
            <a:prstClr val="black"/>
          </a:innerShdw>
        </a:effectLst>
      </dgm:spPr>
      <dgm:t>
        <a:bodyPr/>
        <a:lstStyle/>
        <a:p>
          <a:pPr rtl="0"/>
          <a:r>
            <a:rPr lang="en-US" b="1" dirty="0" smtClean="0"/>
            <a:t>Planners</a:t>
          </a:r>
          <a:endParaRPr lang="en-US" dirty="0"/>
        </a:p>
      </dgm:t>
    </dgm:pt>
    <dgm:pt modelId="{EB66AFF1-C679-4885-9615-726987EBD401}" type="parTrans" cxnId="{09C7C6DB-C73C-46DD-8832-840705F8AC48}">
      <dgm:prSet/>
      <dgm:spPr/>
      <dgm:t>
        <a:bodyPr/>
        <a:lstStyle/>
        <a:p>
          <a:endParaRPr lang="en-US"/>
        </a:p>
      </dgm:t>
    </dgm:pt>
    <dgm:pt modelId="{77D83A80-44B2-4F34-AB2B-9055585BD959}" type="sibTrans" cxnId="{09C7C6DB-C73C-46DD-8832-840705F8AC48}">
      <dgm:prSet/>
      <dgm:spPr/>
      <dgm:t>
        <a:bodyPr/>
        <a:lstStyle/>
        <a:p>
          <a:endParaRPr lang="en-US"/>
        </a:p>
      </dgm:t>
    </dgm:pt>
    <dgm:pt modelId="{64B1E96B-A288-49D4-92A0-A63282BF4359}">
      <dgm:prSet/>
      <dgm:spPr>
        <a:solidFill>
          <a:schemeClr val="bg1">
            <a:lumMod val="95000"/>
            <a:alpha val="90000"/>
          </a:schemeClr>
        </a:solidFill>
        <a:ln>
          <a:noFill/>
        </a:ln>
        <a:effectLst>
          <a:innerShdw blurRad="38100">
            <a:prstClr val="black"/>
          </a:innerShdw>
        </a:effectLst>
      </dgm:spPr>
      <dgm:t>
        <a:bodyPr/>
        <a:lstStyle/>
        <a:p>
          <a:pPr rtl="0"/>
          <a:r>
            <a:rPr lang="en-US" b="1" dirty="0" smtClean="0"/>
            <a:t>Diagrams are a critical tool for the commander.  They help the commander understand if the staff comprehends and can meet his intent, provide a visual representation of progress made in the planning process, and assist the commander in visualizing the complex signal battlefield.  </a:t>
          </a:r>
          <a:endParaRPr lang="en-US" dirty="0"/>
        </a:p>
      </dgm:t>
    </dgm:pt>
    <dgm:pt modelId="{8EB5316D-BA15-4A7F-B208-A5C5E35BC3EA}" type="parTrans" cxnId="{43CD94E8-E97C-4A49-81B9-200DBDD3BFEF}">
      <dgm:prSet/>
      <dgm:spPr/>
      <dgm:t>
        <a:bodyPr/>
        <a:lstStyle/>
        <a:p>
          <a:endParaRPr lang="en-US"/>
        </a:p>
      </dgm:t>
    </dgm:pt>
    <dgm:pt modelId="{86E87A0C-9C36-452C-A0F5-5E02833477E7}" type="sibTrans" cxnId="{43CD94E8-E97C-4A49-81B9-200DBDD3BFEF}">
      <dgm:prSet/>
      <dgm:spPr/>
      <dgm:t>
        <a:bodyPr/>
        <a:lstStyle/>
        <a:p>
          <a:endParaRPr lang="en-US"/>
        </a:p>
      </dgm:t>
    </dgm:pt>
    <dgm:pt modelId="{5E8AE73B-3E12-4632-B497-D56C8E7A4CD1}">
      <dgm:prSet/>
      <dgm:spPr>
        <a:solidFill>
          <a:schemeClr val="bg1">
            <a:lumMod val="95000"/>
            <a:alpha val="90000"/>
          </a:schemeClr>
        </a:solidFill>
        <a:ln>
          <a:noFill/>
        </a:ln>
        <a:effectLst>
          <a:innerShdw blurRad="38100">
            <a:prstClr val="black"/>
          </a:innerShdw>
        </a:effectLst>
      </dgm:spPr>
      <dgm:t>
        <a:bodyPr/>
        <a:lstStyle/>
        <a:p>
          <a:pPr rtl="0"/>
          <a:r>
            <a:rPr lang="en-US" b="1" dirty="0" smtClean="0"/>
            <a:t>Diagrams are a tool to assist the planner in developing viable courses of action that can achieve the mission and meet the commander’s intent.  They provide a method to communicate plans of action to the leadership and to those trusted with mission execution.</a:t>
          </a:r>
          <a:endParaRPr lang="en-US" dirty="0"/>
        </a:p>
      </dgm:t>
    </dgm:pt>
    <dgm:pt modelId="{A0AF2238-1EE3-49DB-843A-1CF75CA03A47}" type="parTrans" cxnId="{DA490B72-2734-4144-B556-558AA36557E9}">
      <dgm:prSet/>
      <dgm:spPr/>
      <dgm:t>
        <a:bodyPr/>
        <a:lstStyle/>
        <a:p>
          <a:endParaRPr lang="en-US"/>
        </a:p>
      </dgm:t>
    </dgm:pt>
    <dgm:pt modelId="{3128218F-C376-48CA-BFC7-E2C992501C36}" type="sibTrans" cxnId="{DA490B72-2734-4144-B556-558AA36557E9}">
      <dgm:prSet/>
      <dgm:spPr/>
      <dgm:t>
        <a:bodyPr/>
        <a:lstStyle/>
        <a:p>
          <a:endParaRPr lang="en-US"/>
        </a:p>
      </dgm:t>
    </dgm:pt>
    <dgm:pt modelId="{53CE10FF-B6A3-4198-9E65-3FF1A8C33001}" type="pres">
      <dgm:prSet presAssocID="{AE33B1C7-6E05-4BE7-9FED-B6F2D2FE7B92}" presName="linearFlow" presStyleCnt="0">
        <dgm:presLayoutVars>
          <dgm:dir/>
          <dgm:animLvl val="lvl"/>
          <dgm:resizeHandles val="exact"/>
        </dgm:presLayoutVars>
      </dgm:prSet>
      <dgm:spPr/>
      <dgm:t>
        <a:bodyPr/>
        <a:lstStyle/>
        <a:p>
          <a:endParaRPr lang="en-US"/>
        </a:p>
      </dgm:t>
    </dgm:pt>
    <dgm:pt modelId="{74369818-B8C8-4D63-9158-2B3E7A81FE12}" type="pres">
      <dgm:prSet presAssocID="{F99EF266-78C0-4720-A85A-F976E0C4D483}" presName="composite" presStyleCnt="0"/>
      <dgm:spPr/>
    </dgm:pt>
    <dgm:pt modelId="{B7813927-086E-4D25-867D-6CE3DB2ABAB9}" type="pres">
      <dgm:prSet presAssocID="{F99EF266-78C0-4720-A85A-F976E0C4D483}" presName="parentText" presStyleLbl="alignNode1" presStyleIdx="0" presStyleCnt="2">
        <dgm:presLayoutVars>
          <dgm:chMax val="1"/>
          <dgm:bulletEnabled val="1"/>
        </dgm:presLayoutVars>
      </dgm:prSet>
      <dgm:spPr/>
      <dgm:t>
        <a:bodyPr/>
        <a:lstStyle/>
        <a:p>
          <a:endParaRPr lang="en-US"/>
        </a:p>
      </dgm:t>
    </dgm:pt>
    <dgm:pt modelId="{BF6D2AAE-E338-4064-AA22-2C5FB3C9F8BF}" type="pres">
      <dgm:prSet presAssocID="{F99EF266-78C0-4720-A85A-F976E0C4D483}" presName="descendantText" presStyleLbl="alignAcc1" presStyleIdx="0" presStyleCnt="2">
        <dgm:presLayoutVars>
          <dgm:bulletEnabled val="1"/>
        </dgm:presLayoutVars>
      </dgm:prSet>
      <dgm:spPr/>
      <dgm:t>
        <a:bodyPr/>
        <a:lstStyle/>
        <a:p>
          <a:endParaRPr lang="en-US"/>
        </a:p>
      </dgm:t>
    </dgm:pt>
    <dgm:pt modelId="{F171D74F-CEF4-46D5-A165-B5A1DF24E47D}" type="pres">
      <dgm:prSet presAssocID="{3BD53C5C-FF68-4236-A9C3-662682819482}" presName="sp" presStyleCnt="0"/>
      <dgm:spPr/>
    </dgm:pt>
    <dgm:pt modelId="{B6857AE6-5A76-439A-BD5D-ECD60EA3DCF5}" type="pres">
      <dgm:prSet presAssocID="{0A9C9201-4869-4700-9D21-D354720E4270}" presName="composite" presStyleCnt="0"/>
      <dgm:spPr/>
    </dgm:pt>
    <dgm:pt modelId="{FA7B6E41-4480-4AEC-A20F-F4D66321F56E}" type="pres">
      <dgm:prSet presAssocID="{0A9C9201-4869-4700-9D21-D354720E4270}" presName="parentText" presStyleLbl="alignNode1" presStyleIdx="1" presStyleCnt="2">
        <dgm:presLayoutVars>
          <dgm:chMax val="1"/>
          <dgm:bulletEnabled val="1"/>
        </dgm:presLayoutVars>
      </dgm:prSet>
      <dgm:spPr/>
      <dgm:t>
        <a:bodyPr/>
        <a:lstStyle/>
        <a:p>
          <a:endParaRPr lang="en-US"/>
        </a:p>
      </dgm:t>
    </dgm:pt>
    <dgm:pt modelId="{281494B5-D589-41C5-9FB7-4C6286E10120}" type="pres">
      <dgm:prSet presAssocID="{0A9C9201-4869-4700-9D21-D354720E4270}" presName="descendantText" presStyleLbl="alignAcc1" presStyleIdx="1" presStyleCnt="2">
        <dgm:presLayoutVars>
          <dgm:bulletEnabled val="1"/>
        </dgm:presLayoutVars>
      </dgm:prSet>
      <dgm:spPr/>
      <dgm:t>
        <a:bodyPr/>
        <a:lstStyle/>
        <a:p>
          <a:endParaRPr lang="en-US"/>
        </a:p>
      </dgm:t>
    </dgm:pt>
  </dgm:ptLst>
  <dgm:cxnLst>
    <dgm:cxn modelId="{A47479C5-A177-413A-89D3-963C393E2586}" type="presOf" srcId="{64B1E96B-A288-49D4-92A0-A63282BF4359}" destId="{BF6D2AAE-E338-4064-AA22-2C5FB3C9F8BF}" srcOrd="0" destOrd="0" presId="urn:microsoft.com/office/officeart/2005/8/layout/chevron2"/>
    <dgm:cxn modelId="{43CD94E8-E97C-4A49-81B9-200DBDD3BFEF}" srcId="{F99EF266-78C0-4720-A85A-F976E0C4D483}" destId="{64B1E96B-A288-49D4-92A0-A63282BF4359}" srcOrd="0" destOrd="0" parTransId="{8EB5316D-BA15-4A7F-B208-A5C5E35BC3EA}" sibTransId="{86E87A0C-9C36-452C-A0F5-5E02833477E7}"/>
    <dgm:cxn modelId="{D7B031DE-4DBC-41B1-92BA-29AE16084AE7}" type="presOf" srcId="{0A9C9201-4869-4700-9D21-D354720E4270}" destId="{FA7B6E41-4480-4AEC-A20F-F4D66321F56E}" srcOrd="0" destOrd="0" presId="urn:microsoft.com/office/officeart/2005/8/layout/chevron2"/>
    <dgm:cxn modelId="{25A6E6EA-7B7C-46FE-82ED-05687B8D6340}" type="presOf" srcId="{F99EF266-78C0-4720-A85A-F976E0C4D483}" destId="{B7813927-086E-4D25-867D-6CE3DB2ABAB9}" srcOrd="0" destOrd="0" presId="urn:microsoft.com/office/officeart/2005/8/layout/chevron2"/>
    <dgm:cxn modelId="{AED3ED2B-9E5D-4BB6-855F-92E43382B4F4}" type="presOf" srcId="{5E8AE73B-3E12-4632-B497-D56C8E7A4CD1}" destId="{281494B5-D589-41C5-9FB7-4C6286E10120}" srcOrd="0" destOrd="0" presId="urn:microsoft.com/office/officeart/2005/8/layout/chevron2"/>
    <dgm:cxn modelId="{CC4845B9-DABF-4C9A-B4E3-3E98433984C8}" type="presOf" srcId="{AE33B1C7-6E05-4BE7-9FED-B6F2D2FE7B92}" destId="{53CE10FF-B6A3-4198-9E65-3FF1A8C33001}" srcOrd="0" destOrd="0" presId="urn:microsoft.com/office/officeart/2005/8/layout/chevron2"/>
    <dgm:cxn modelId="{09C7C6DB-C73C-46DD-8832-840705F8AC48}" srcId="{AE33B1C7-6E05-4BE7-9FED-B6F2D2FE7B92}" destId="{0A9C9201-4869-4700-9D21-D354720E4270}" srcOrd="1" destOrd="0" parTransId="{EB66AFF1-C679-4885-9615-726987EBD401}" sibTransId="{77D83A80-44B2-4F34-AB2B-9055585BD959}"/>
    <dgm:cxn modelId="{DA490B72-2734-4144-B556-558AA36557E9}" srcId="{0A9C9201-4869-4700-9D21-D354720E4270}" destId="{5E8AE73B-3E12-4632-B497-D56C8E7A4CD1}" srcOrd="0" destOrd="0" parTransId="{A0AF2238-1EE3-49DB-843A-1CF75CA03A47}" sibTransId="{3128218F-C376-48CA-BFC7-E2C992501C36}"/>
    <dgm:cxn modelId="{A9C0E945-E164-4EC1-AC4C-26100D55AF2A}" srcId="{AE33B1C7-6E05-4BE7-9FED-B6F2D2FE7B92}" destId="{F99EF266-78C0-4720-A85A-F976E0C4D483}" srcOrd="0" destOrd="0" parTransId="{837A62E7-F4CD-486F-B32D-9D0AE34F09D5}" sibTransId="{3BD53C5C-FF68-4236-A9C3-662682819482}"/>
    <dgm:cxn modelId="{306A1C13-2E69-41D3-A5BC-77E59076F2D4}" type="presParOf" srcId="{53CE10FF-B6A3-4198-9E65-3FF1A8C33001}" destId="{74369818-B8C8-4D63-9158-2B3E7A81FE12}" srcOrd="0" destOrd="0" presId="urn:microsoft.com/office/officeart/2005/8/layout/chevron2"/>
    <dgm:cxn modelId="{DCE165EA-265F-4613-8215-387231108507}" type="presParOf" srcId="{74369818-B8C8-4D63-9158-2B3E7A81FE12}" destId="{B7813927-086E-4D25-867D-6CE3DB2ABAB9}" srcOrd="0" destOrd="0" presId="urn:microsoft.com/office/officeart/2005/8/layout/chevron2"/>
    <dgm:cxn modelId="{3F6C5D30-D944-478D-BB88-66F5B4080221}" type="presParOf" srcId="{74369818-B8C8-4D63-9158-2B3E7A81FE12}" destId="{BF6D2AAE-E338-4064-AA22-2C5FB3C9F8BF}" srcOrd="1" destOrd="0" presId="urn:microsoft.com/office/officeart/2005/8/layout/chevron2"/>
    <dgm:cxn modelId="{A8F01D33-DF87-4EF9-9998-523B6D15FB8B}" type="presParOf" srcId="{53CE10FF-B6A3-4198-9E65-3FF1A8C33001}" destId="{F171D74F-CEF4-46D5-A165-B5A1DF24E47D}" srcOrd="1" destOrd="0" presId="urn:microsoft.com/office/officeart/2005/8/layout/chevron2"/>
    <dgm:cxn modelId="{A82248CB-F076-4192-A64D-B4F4A3D7A628}" type="presParOf" srcId="{53CE10FF-B6A3-4198-9E65-3FF1A8C33001}" destId="{B6857AE6-5A76-439A-BD5D-ECD60EA3DCF5}" srcOrd="2" destOrd="0" presId="urn:microsoft.com/office/officeart/2005/8/layout/chevron2"/>
    <dgm:cxn modelId="{77ECAA8A-DCF1-48DF-9806-BFC9178ABBFC}" type="presParOf" srcId="{B6857AE6-5A76-439A-BD5D-ECD60EA3DCF5}" destId="{FA7B6E41-4480-4AEC-A20F-F4D66321F56E}" srcOrd="0" destOrd="0" presId="urn:microsoft.com/office/officeart/2005/8/layout/chevron2"/>
    <dgm:cxn modelId="{5896D548-B7B6-46F9-AE88-D3F7A53D1C38}" type="presParOf" srcId="{B6857AE6-5A76-439A-BD5D-ECD60EA3DCF5}" destId="{281494B5-D589-41C5-9FB7-4C6286E10120}" srcOrd="1" destOrd="0" presId="urn:microsoft.com/office/officeart/2005/8/layout/chevron2"/>
  </dgm:cxnLst>
  <dgm:bg/>
  <dgm:whole>
    <a:ln>
      <a:noFill/>
    </a:ln>
  </dgm:whole>
</dgm:dataModel>
</file>

<file path=ppt/diagrams/data2.xml><?xml version="1.0" encoding="utf-8"?>
<dgm:dataModel xmlns:dgm="http://schemas.openxmlformats.org/drawingml/2006/diagram" xmlns:a="http://schemas.openxmlformats.org/drawingml/2006/main">
  <dgm:ptLst>
    <dgm:pt modelId="{BC151305-8AC2-4940-AFD9-C54BA97EBF13}" type="doc">
      <dgm:prSet loTypeId="urn:microsoft.com/office/officeart/2005/8/layout/hProcess9" loCatId="process" qsTypeId="urn:microsoft.com/office/officeart/2005/8/quickstyle/simple1" qsCatId="simple" csTypeId="urn:microsoft.com/office/officeart/2005/8/colors/accent0_2" csCatId="mainScheme" phldr="1"/>
      <dgm:spPr/>
    </dgm:pt>
    <dgm:pt modelId="{07AD70A6-9656-4541-89C6-66C021CCC168}">
      <dgm:prSet phldrT="[Text]"/>
      <dgm:spPr>
        <a:ln>
          <a:noFill/>
        </a:ln>
        <a:effectLst>
          <a:innerShdw blurRad="38100">
            <a:prstClr val="black"/>
          </a:innerShdw>
        </a:effectLst>
      </dgm:spPr>
      <dgm:t>
        <a:bodyPr/>
        <a:lstStyle/>
        <a:p>
          <a:r>
            <a:rPr lang="en-US" b="1" dirty="0" smtClean="0"/>
            <a:t>Initiation</a:t>
          </a:r>
          <a:endParaRPr lang="en-US" dirty="0"/>
        </a:p>
      </dgm:t>
    </dgm:pt>
    <dgm:pt modelId="{5014C81C-A3F6-449B-9F58-036ACBCD2B4D}" type="parTrans" cxnId="{94006B9E-68EB-4F41-A49B-D40932D3811F}">
      <dgm:prSet/>
      <dgm:spPr/>
      <dgm:t>
        <a:bodyPr/>
        <a:lstStyle/>
        <a:p>
          <a:endParaRPr lang="en-US"/>
        </a:p>
      </dgm:t>
    </dgm:pt>
    <dgm:pt modelId="{4AAB9AF7-F5EE-4420-BE35-0EBD31B09F51}" type="sibTrans" cxnId="{94006B9E-68EB-4F41-A49B-D40932D3811F}">
      <dgm:prSet/>
      <dgm:spPr/>
      <dgm:t>
        <a:bodyPr/>
        <a:lstStyle/>
        <a:p>
          <a:endParaRPr lang="en-US"/>
        </a:p>
      </dgm:t>
    </dgm:pt>
    <dgm:pt modelId="{B16E408A-7554-4054-9C5E-336A1BF04451}">
      <dgm:prSet phldrT="[Text]"/>
      <dgm:spPr>
        <a:ln>
          <a:noFill/>
        </a:ln>
        <a:effectLst>
          <a:innerShdw blurRad="38100">
            <a:prstClr val="black"/>
          </a:innerShdw>
        </a:effectLst>
      </dgm:spPr>
      <dgm:t>
        <a:bodyPr/>
        <a:lstStyle/>
        <a:p>
          <a:r>
            <a:rPr lang="en-US" b="1" dirty="0" smtClean="0"/>
            <a:t>Concept Development</a:t>
          </a:r>
          <a:endParaRPr lang="en-US" dirty="0"/>
        </a:p>
      </dgm:t>
    </dgm:pt>
    <dgm:pt modelId="{489C003B-F075-4356-A4B5-352BAC66AACC}" type="parTrans" cxnId="{90BE28E4-A9CE-4C2D-AD82-F0470C4696B2}">
      <dgm:prSet/>
      <dgm:spPr/>
      <dgm:t>
        <a:bodyPr/>
        <a:lstStyle/>
        <a:p>
          <a:endParaRPr lang="en-US"/>
        </a:p>
      </dgm:t>
    </dgm:pt>
    <dgm:pt modelId="{CB9DA0E0-BC19-4CD7-94E1-FCBADC81F73F}" type="sibTrans" cxnId="{90BE28E4-A9CE-4C2D-AD82-F0470C4696B2}">
      <dgm:prSet/>
      <dgm:spPr/>
      <dgm:t>
        <a:bodyPr/>
        <a:lstStyle/>
        <a:p>
          <a:endParaRPr lang="en-US"/>
        </a:p>
      </dgm:t>
    </dgm:pt>
    <dgm:pt modelId="{0C4FC427-EF14-4105-8DD6-E0133648C7CC}">
      <dgm:prSet phldrT="[Text]"/>
      <dgm:spPr>
        <a:ln>
          <a:noFill/>
        </a:ln>
        <a:effectLst>
          <a:innerShdw blurRad="38100">
            <a:prstClr val="black"/>
          </a:innerShdw>
        </a:effectLst>
      </dgm:spPr>
      <dgm:t>
        <a:bodyPr/>
        <a:lstStyle/>
        <a:p>
          <a:r>
            <a:rPr lang="en-US" b="1" dirty="0" smtClean="0"/>
            <a:t>Plan Development</a:t>
          </a:r>
          <a:endParaRPr lang="en-US" dirty="0"/>
        </a:p>
      </dgm:t>
    </dgm:pt>
    <dgm:pt modelId="{6B56A819-3B8B-4A16-BF0E-7ADF68C898C4}" type="parTrans" cxnId="{3BBE234F-E06B-4E98-8C74-DC889A33239E}">
      <dgm:prSet/>
      <dgm:spPr/>
      <dgm:t>
        <a:bodyPr/>
        <a:lstStyle/>
        <a:p>
          <a:endParaRPr lang="en-US"/>
        </a:p>
      </dgm:t>
    </dgm:pt>
    <dgm:pt modelId="{439A72C1-5ACB-4533-AD68-16E7DE16F92F}" type="sibTrans" cxnId="{3BBE234F-E06B-4E98-8C74-DC889A33239E}">
      <dgm:prSet/>
      <dgm:spPr/>
      <dgm:t>
        <a:bodyPr/>
        <a:lstStyle/>
        <a:p>
          <a:endParaRPr lang="en-US"/>
        </a:p>
      </dgm:t>
    </dgm:pt>
    <dgm:pt modelId="{C057B509-5F83-4893-B370-9FECB3A9D3A6}">
      <dgm:prSet phldrT="[Text]"/>
      <dgm:spPr>
        <a:ln>
          <a:noFill/>
        </a:ln>
        <a:effectLst>
          <a:innerShdw blurRad="38100">
            <a:prstClr val="black"/>
          </a:innerShdw>
        </a:effectLst>
      </dgm:spPr>
      <dgm:t>
        <a:bodyPr/>
        <a:lstStyle/>
        <a:p>
          <a:r>
            <a:rPr lang="en-US" b="1" smtClean="0"/>
            <a:t>Plan Review</a:t>
          </a:r>
          <a:endParaRPr lang="en-US" dirty="0"/>
        </a:p>
      </dgm:t>
    </dgm:pt>
    <dgm:pt modelId="{B5FAE313-A119-4B20-9E96-71E24D25CD11}" type="parTrans" cxnId="{9A7627D2-3A93-4648-A8D5-E846AF09DAD4}">
      <dgm:prSet/>
      <dgm:spPr/>
      <dgm:t>
        <a:bodyPr/>
        <a:lstStyle/>
        <a:p>
          <a:endParaRPr lang="en-US"/>
        </a:p>
      </dgm:t>
    </dgm:pt>
    <dgm:pt modelId="{5B0FBAE9-519F-4B20-ACE8-80111C3F181F}" type="sibTrans" cxnId="{9A7627D2-3A93-4648-A8D5-E846AF09DAD4}">
      <dgm:prSet/>
      <dgm:spPr/>
      <dgm:t>
        <a:bodyPr/>
        <a:lstStyle/>
        <a:p>
          <a:endParaRPr lang="en-US"/>
        </a:p>
      </dgm:t>
    </dgm:pt>
    <dgm:pt modelId="{13D757E1-00A3-4FA0-ABE8-7F35E043287D}">
      <dgm:prSet phldrT="[Text]"/>
      <dgm:spPr>
        <a:ln>
          <a:noFill/>
        </a:ln>
        <a:effectLst>
          <a:innerShdw blurRad="38100">
            <a:prstClr val="black"/>
          </a:innerShdw>
        </a:effectLst>
      </dgm:spPr>
      <dgm:t>
        <a:bodyPr/>
        <a:lstStyle/>
        <a:p>
          <a:r>
            <a:rPr lang="en-US" b="1" smtClean="0"/>
            <a:t>Supporting Plans</a:t>
          </a:r>
          <a:endParaRPr lang="en-US" dirty="0"/>
        </a:p>
      </dgm:t>
    </dgm:pt>
    <dgm:pt modelId="{E7ABC56A-F091-43B3-A1AD-265ABB1D87AC}" type="parTrans" cxnId="{31E6E199-6B7D-44C8-B6C4-E5BC1065FFFE}">
      <dgm:prSet/>
      <dgm:spPr/>
      <dgm:t>
        <a:bodyPr/>
        <a:lstStyle/>
        <a:p>
          <a:endParaRPr lang="en-US"/>
        </a:p>
      </dgm:t>
    </dgm:pt>
    <dgm:pt modelId="{6B0D67EF-8888-486D-9816-6B4FC3050355}" type="sibTrans" cxnId="{31E6E199-6B7D-44C8-B6C4-E5BC1065FFFE}">
      <dgm:prSet/>
      <dgm:spPr/>
      <dgm:t>
        <a:bodyPr/>
        <a:lstStyle/>
        <a:p>
          <a:endParaRPr lang="en-US"/>
        </a:p>
      </dgm:t>
    </dgm:pt>
    <dgm:pt modelId="{F94F8EB3-D73F-4ACB-B6E6-02DBA8A7D7D9}" type="pres">
      <dgm:prSet presAssocID="{BC151305-8AC2-4940-AFD9-C54BA97EBF13}" presName="CompostProcess" presStyleCnt="0">
        <dgm:presLayoutVars>
          <dgm:dir/>
          <dgm:resizeHandles val="exact"/>
        </dgm:presLayoutVars>
      </dgm:prSet>
      <dgm:spPr/>
    </dgm:pt>
    <dgm:pt modelId="{1277D3C4-24D8-4631-9CFC-AC94D2B2FB67}" type="pres">
      <dgm:prSet presAssocID="{BC151305-8AC2-4940-AFD9-C54BA97EBF13}" presName="arrow" presStyleLbl="bgShp" presStyleIdx="0" presStyleCnt="1"/>
      <dgm:spPr/>
    </dgm:pt>
    <dgm:pt modelId="{6754B382-D445-49FD-B098-8B7679C16B9B}" type="pres">
      <dgm:prSet presAssocID="{BC151305-8AC2-4940-AFD9-C54BA97EBF13}" presName="linearProcess" presStyleCnt="0"/>
      <dgm:spPr/>
    </dgm:pt>
    <dgm:pt modelId="{175E51CC-AB68-41E6-93B6-E5340B0401A6}" type="pres">
      <dgm:prSet presAssocID="{07AD70A6-9656-4541-89C6-66C021CCC168}" presName="textNode" presStyleLbl="node1" presStyleIdx="0" presStyleCnt="5">
        <dgm:presLayoutVars>
          <dgm:bulletEnabled val="1"/>
        </dgm:presLayoutVars>
      </dgm:prSet>
      <dgm:spPr/>
      <dgm:t>
        <a:bodyPr/>
        <a:lstStyle/>
        <a:p>
          <a:endParaRPr lang="en-US"/>
        </a:p>
      </dgm:t>
    </dgm:pt>
    <dgm:pt modelId="{B91EB2B0-751C-4E3A-AD1E-F34EBF66A03E}" type="pres">
      <dgm:prSet presAssocID="{4AAB9AF7-F5EE-4420-BE35-0EBD31B09F51}" presName="sibTrans" presStyleCnt="0"/>
      <dgm:spPr/>
    </dgm:pt>
    <dgm:pt modelId="{D8BAF818-F003-4348-902A-72ED3253D12F}" type="pres">
      <dgm:prSet presAssocID="{B16E408A-7554-4054-9C5E-336A1BF04451}" presName="textNode" presStyleLbl="node1" presStyleIdx="1" presStyleCnt="5">
        <dgm:presLayoutVars>
          <dgm:bulletEnabled val="1"/>
        </dgm:presLayoutVars>
      </dgm:prSet>
      <dgm:spPr/>
      <dgm:t>
        <a:bodyPr/>
        <a:lstStyle/>
        <a:p>
          <a:endParaRPr lang="en-US"/>
        </a:p>
      </dgm:t>
    </dgm:pt>
    <dgm:pt modelId="{D6287C00-0E86-47B7-A493-FEBE5D91D32B}" type="pres">
      <dgm:prSet presAssocID="{CB9DA0E0-BC19-4CD7-94E1-FCBADC81F73F}" presName="sibTrans" presStyleCnt="0"/>
      <dgm:spPr/>
    </dgm:pt>
    <dgm:pt modelId="{98AFA240-E408-4A30-99F8-C44C4F524AD4}" type="pres">
      <dgm:prSet presAssocID="{0C4FC427-EF14-4105-8DD6-E0133648C7CC}" presName="textNode" presStyleLbl="node1" presStyleIdx="2" presStyleCnt="5">
        <dgm:presLayoutVars>
          <dgm:bulletEnabled val="1"/>
        </dgm:presLayoutVars>
      </dgm:prSet>
      <dgm:spPr/>
      <dgm:t>
        <a:bodyPr/>
        <a:lstStyle/>
        <a:p>
          <a:endParaRPr lang="en-US"/>
        </a:p>
      </dgm:t>
    </dgm:pt>
    <dgm:pt modelId="{C369BAD0-129A-4DD6-9693-21BA2A4A54C8}" type="pres">
      <dgm:prSet presAssocID="{439A72C1-5ACB-4533-AD68-16E7DE16F92F}" presName="sibTrans" presStyleCnt="0"/>
      <dgm:spPr/>
    </dgm:pt>
    <dgm:pt modelId="{DFB8932E-CF66-4294-AABD-852A9817B74D}" type="pres">
      <dgm:prSet presAssocID="{C057B509-5F83-4893-B370-9FECB3A9D3A6}" presName="textNode" presStyleLbl="node1" presStyleIdx="3" presStyleCnt="5">
        <dgm:presLayoutVars>
          <dgm:bulletEnabled val="1"/>
        </dgm:presLayoutVars>
      </dgm:prSet>
      <dgm:spPr/>
      <dgm:t>
        <a:bodyPr/>
        <a:lstStyle/>
        <a:p>
          <a:endParaRPr lang="en-US"/>
        </a:p>
      </dgm:t>
    </dgm:pt>
    <dgm:pt modelId="{0A0A2255-B898-4D73-8FB3-24C2B5752390}" type="pres">
      <dgm:prSet presAssocID="{5B0FBAE9-519F-4B20-ACE8-80111C3F181F}" presName="sibTrans" presStyleCnt="0"/>
      <dgm:spPr/>
    </dgm:pt>
    <dgm:pt modelId="{ECC9F637-D68D-4E9A-9091-8A6E49942205}" type="pres">
      <dgm:prSet presAssocID="{13D757E1-00A3-4FA0-ABE8-7F35E043287D}" presName="textNode" presStyleLbl="node1" presStyleIdx="4" presStyleCnt="5">
        <dgm:presLayoutVars>
          <dgm:bulletEnabled val="1"/>
        </dgm:presLayoutVars>
      </dgm:prSet>
      <dgm:spPr/>
      <dgm:t>
        <a:bodyPr/>
        <a:lstStyle/>
        <a:p>
          <a:endParaRPr lang="en-US"/>
        </a:p>
      </dgm:t>
    </dgm:pt>
  </dgm:ptLst>
  <dgm:cxnLst>
    <dgm:cxn modelId="{54115582-5DC3-4152-993C-89CDBEECBB7A}" type="presOf" srcId="{13D757E1-00A3-4FA0-ABE8-7F35E043287D}" destId="{ECC9F637-D68D-4E9A-9091-8A6E49942205}" srcOrd="0" destOrd="0" presId="urn:microsoft.com/office/officeart/2005/8/layout/hProcess9"/>
    <dgm:cxn modelId="{3B2144A2-6F87-4BDB-9E1E-683C8D6B449C}" type="presOf" srcId="{07AD70A6-9656-4541-89C6-66C021CCC168}" destId="{175E51CC-AB68-41E6-93B6-E5340B0401A6}" srcOrd="0" destOrd="0" presId="urn:microsoft.com/office/officeart/2005/8/layout/hProcess9"/>
    <dgm:cxn modelId="{9A7627D2-3A93-4648-A8D5-E846AF09DAD4}" srcId="{BC151305-8AC2-4940-AFD9-C54BA97EBF13}" destId="{C057B509-5F83-4893-B370-9FECB3A9D3A6}" srcOrd="3" destOrd="0" parTransId="{B5FAE313-A119-4B20-9E96-71E24D25CD11}" sibTransId="{5B0FBAE9-519F-4B20-ACE8-80111C3F181F}"/>
    <dgm:cxn modelId="{4904CCAB-B3F1-4F3E-8F6A-4BD5899D65B8}" type="presOf" srcId="{0C4FC427-EF14-4105-8DD6-E0133648C7CC}" destId="{98AFA240-E408-4A30-99F8-C44C4F524AD4}" srcOrd="0" destOrd="0" presId="urn:microsoft.com/office/officeart/2005/8/layout/hProcess9"/>
    <dgm:cxn modelId="{31E6E199-6B7D-44C8-B6C4-E5BC1065FFFE}" srcId="{BC151305-8AC2-4940-AFD9-C54BA97EBF13}" destId="{13D757E1-00A3-4FA0-ABE8-7F35E043287D}" srcOrd="4" destOrd="0" parTransId="{E7ABC56A-F091-43B3-A1AD-265ABB1D87AC}" sibTransId="{6B0D67EF-8888-486D-9816-6B4FC3050355}"/>
    <dgm:cxn modelId="{90BE28E4-A9CE-4C2D-AD82-F0470C4696B2}" srcId="{BC151305-8AC2-4940-AFD9-C54BA97EBF13}" destId="{B16E408A-7554-4054-9C5E-336A1BF04451}" srcOrd="1" destOrd="0" parTransId="{489C003B-F075-4356-A4B5-352BAC66AACC}" sibTransId="{CB9DA0E0-BC19-4CD7-94E1-FCBADC81F73F}"/>
    <dgm:cxn modelId="{94006B9E-68EB-4F41-A49B-D40932D3811F}" srcId="{BC151305-8AC2-4940-AFD9-C54BA97EBF13}" destId="{07AD70A6-9656-4541-89C6-66C021CCC168}" srcOrd="0" destOrd="0" parTransId="{5014C81C-A3F6-449B-9F58-036ACBCD2B4D}" sibTransId="{4AAB9AF7-F5EE-4420-BE35-0EBD31B09F51}"/>
    <dgm:cxn modelId="{3BBE234F-E06B-4E98-8C74-DC889A33239E}" srcId="{BC151305-8AC2-4940-AFD9-C54BA97EBF13}" destId="{0C4FC427-EF14-4105-8DD6-E0133648C7CC}" srcOrd="2" destOrd="0" parTransId="{6B56A819-3B8B-4A16-BF0E-7ADF68C898C4}" sibTransId="{439A72C1-5ACB-4533-AD68-16E7DE16F92F}"/>
    <dgm:cxn modelId="{5B971295-AC25-4A99-AC76-5C3BFD55B915}" type="presOf" srcId="{C057B509-5F83-4893-B370-9FECB3A9D3A6}" destId="{DFB8932E-CF66-4294-AABD-852A9817B74D}" srcOrd="0" destOrd="0" presId="urn:microsoft.com/office/officeart/2005/8/layout/hProcess9"/>
    <dgm:cxn modelId="{E34C91DD-F6DC-462C-B517-7DB56F352EEC}" type="presOf" srcId="{BC151305-8AC2-4940-AFD9-C54BA97EBF13}" destId="{F94F8EB3-D73F-4ACB-B6E6-02DBA8A7D7D9}" srcOrd="0" destOrd="0" presId="urn:microsoft.com/office/officeart/2005/8/layout/hProcess9"/>
    <dgm:cxn modelId="{35C5217B-55F6-45F6-9B19-D31B30691AC9}" type="presOf" srcId="{B16E408A-7554-4054-9C5E-336A1BF04451}" destId="{D8BAF818-F003-4348-902A-72ED3253D12F}" srcOrd="0" destOrd="0" presId="urn:microsoft.com/office/officeart/2005/8/layout/hProcess9"/>
    <dgm:cxn modelId="{E0677552-C738-4C0D-8530-C277E7FAE7C7}" type="presParOf" srcId="{F94F8EB3-D73F-4ACB-B6E6-02DBA8A7D7D9}" destId="{1277D3C4-24D8-4631-9CFC-AC94D2B2FB67}" srcOrd="0" destOrd="0" presId="urn:microsoft.com/office/officeart/2005/8/layout/hProcess9"/>
    <dgm:cxn modelId="{9FAA3BB5-C20D-4D65-B2D6-F208CE7B4F53}" type="presParOf" srcId="{F94F8EB3-D73F-4ACB-B6E6-02DBA8A7D7D9}" destId="{6754B382-D445-49FD-B098-8B7679C16B9B}" srcOrd="1" destOrd="0" presId="urn:microsoft.com/office/officeart/2005/8/layout/hProcess9"/>
    <dgm:cxn modelId="{716C32A5-2D9B-40E3-BCAF-514904BEACCC}" type="presParOf" srcId="{6754B382-D445-49FD-B098-8B7679C16B9B}" destId="{175E51CC-AB68-41E6-93B6-E5340B0401A6}" srcOrd="0" destOrd="0" presId="urn:microsoft.com/office/officeart/2005/8/layout/hProcess9"/>
    <dgm:cxn modelId="{500CA0B0-1A63-4C3A-8189-B4A48A64493B}" type="presParOf" srcId="{6754B382-D445-49FD-B098-8B7679C16B9B}" destId="{B91EB2B0-751C-4E3A-AD1E-F34EBF66A03E}" srcOrd="1" destOrd="0" presId="urn:microsoft.com/office/officeart/2005/8/layout/hProcess9"/>
    <dgm:cxn modelId="{83B7AE7A-B42B-4EC7-BFB2-D0E4FC31AE9C}" type="presParOf" srcId="{6754B382-D445-49FD-B098-8B7679C16B9B}" destId="{D8BAF818-F003-4348-902A-72ED3253D12F}" srcOrd="2" destOrd="0" presId="urn:microsoft.com/office/officeart/2005/8/layout/hProcess9"/>
    <dgm:cxn modelId="{18AB3398-E86E-4CB0-8B9B-B7FF2D84D1EC}" type="presParOf" srcId="{6754B382-D445-49FD-B098-8B7679C16B9B}" destId="{D6287C00-0E86-47B7-A493-FEBE5D91D32B}" srcOrd="3" destOrd="0" presId="urn:microsoft.com/office/officeart/2005/8/layout/hProcess9"/>
    <dgm:cxn modelId="{A06C7ECE-870B-4928-BED2-93D10E48813E}" type="presParOf" srcId="{6754B382-D445-49FD-B098-8B7679C16B9B}" destId="{98AFA240-E408-4A30-99F8-C44C4F524AD4}" srcOrd="4" destOrd="0" presId="urn:microsoft.com/office/officeart/2005/8/layout/hProcess9"/>
    <dgm:cxn modelId="{51E904E2-2B0D-4C07-9992-98D8892841A4}" type="presParOf" srcId="{6754B382-D445-49FD-B098-8B7679C16B9B}" destId="{C369BAD0-129A-4DD6-9693-21BA2A4A54C8}" srcOrd="5" destOrd="0" presId="urn:microsoft.com/office/officeart/2005/8/layout/hProcess9"/>
    <dgm:cxn modelId="{B4458998-5874-45BD-8DA6-778018402631}" type="presParOf" srcId="{6754B382-D445-49FD-B098-8B7679C16B9B}" destId="{DFB8932E-CF66-4294-AABD-852A9817B74D}" srcOrd="6" destOrd="0" presId="urn:microsoft.com/office/officeart/2005/8/layout/hProcess9"/>
    <dgm:cxn modelId="{4B0EB49C-17B7-4C4B-8449-3950870DAF5D}" type="presParOf" srcId="{6754B382-D445-49FD-B098-8B7679C16B9B}" destId="{0A0A2255-B898-4D73-8FB3-24C2B5752390}" srcOrd="7" destOrd="0" presId="urn:microsoft.com/office/officeart/2005/8/layout/hProcess9"/>
    <dgm:cxn modelId="{BBD7F9B1-DCE9-48CA-863F-FB5EB8ACA354}" type="presParOf" srcId="{6754B382-D445-49FD-B098-8B7679C16B9B}" destId="{ECC9F637-D68D-4E9A-9091-8A6E49942205}" srcOrd="8" destOrd="0" presId="urn:microsoft.com/office/officeart/2005/8/layout/hProcess9"/>
  </dgm:cxnLst>
  <dgm:bg/>
  <dgm:whole/>
</dgm:dataModel>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spcAft>
                <a:spcPct val="0"/>
              </a:spcAft>
              <a:buClrTx/>
              <a:defRPr sz="1200" b="0"/>
            </a:lvl1pPr>
          </a:lstStyle>
          <a:p>
            <a:endParaRPr lang="en-US"/>
          </a:p>
        </p:txBody>
      </p:sp>
      <p:sp>
        <p:nvSpPr>
          <p:cNvPr id="1843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spcAft>
                <a:spcPct val="0"/>
              </a:spcAft>
              <a:buClrTx/>
              <a:defRPr sz="1200" b="0"/>
            </a:lvl1pPr>
          </a:lstStyle>
          <a:p>
            <a:endParaRPr lang="en-US"/>
          </a:p>
        </p:txBody>
      </p:sp>
      <p:sp>
        <p:nvSpPr>
          <p:cNvPr id="1843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lnSpc>
                <a:spcPct val="100000"/>
              </a:lnSpc>
              <a:spcAft>
                <a:spcPct val="0"/>
              </a:spcAft>
              <a:buClrTx/>
              <a:defRPr sz="1200" b="0"/>
            </a:lvl1pPr>
          </a:lstStyle>
          <a:p>
            <a:endParaRPr lang="en-US"/>
          </a:p>
        </p:txBody>
      </p:sp>
      <p:sp>
        <p:nvSpPr>
          <p:cNvPr id="1843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lnSpc>
                <a:spcPct val="100000"/>
              </a:lnSpc>
              <a:spcAft>
                <a:spcPct val="0"/>
              </a:spcAft>
              <a:buClrTx/>
              <a:defRPr sz="1200" b="0"/>
            </a:lvl1pPr>
          </a:lstStyle>
          <a:p>
            <a:fld id="{FEA2C0C7-6E20-4D11-829A-FB0064360B04}"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lnSpc>
                <a:spcPct val="100000"/>
              </a:lnSpc>
              <a:spcAft>
                <a:spcPct val="0"/>
              </a:spcAft>
              <a:buClrTx/>
              <a:defRPr sz="1200" b="0"/>
            </a:lvl1pPr>
          </a:lstStyle>
          <a:p>
            <a:endParaRPr lang="en-US"/>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spcAft>
                <a:spcPct val="0"/>
              </a:spcAft>
              <a:buClrTx/>
              <a:defRPr sz="1200" b="0"/>
            </a:lvl1pPr>
          </a:lstStyle>
          <a:p>
            <a:endParaRPr lang="en-US"/>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lnSpc>
                <a:spcPct val="100000"/>
              </a:lnSpc>
              <a:spcAft>
                <a:spcPct val="0"/>
              </a:spcAft>
              <a:buClrTx/>
              <a:defRPr sz="1200" b="0"/>
            </a:lvl1pPr>
          </a:lstStyle>
          <a:p>
            <a:endParaRPr lang="en-US"/>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lnSpc>
                <a:spcPct val="100000"/>
              </a:lnSpc>
              <a:spcAft>
                <a:spcPct val="0"/>
              </a:spcAft>
              <a:buClrTx/>
              <a:defRPr sz="1200" b="0"/>
            </a:lvl1pPr>
          </a:lstStyle>
          <a:p>
            <a:fld id="{575D93EA-E77E-4ECF-AC89-CC6B81F2E610}"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2FE1C3-FF7E-4A3C-9DEA-E6B5525D8182}" type="slidenum">
              <a:rPr lang="en-US"/>
              <a:pPr/>
              <a:t>2</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1" kern="1200" dirty="0" smtClean="0">
                <a:solidFill>
                  <a:schemeClr val="tx1"/>
                </a:solidFill>
                <a:latin typeface="Arial" charset="0"/>
                <a:ea typeface="+mn-ea"/>
                <a:cs typeface="+mn-cs"/>
              </a:rPr>
              <a:t>Leadership</a:t>
            </a:r>
            <a:r>
              <a:rPr lang="en-US" sz="1200" kern="1200" dirty="0" smtClean="0">
                <a:solidFill>
                  <a:schemeClr val="tx1"/>
                </a:solidFill>
                <a:latin typeface="Arial" charset="0"/>
                <a:ea typeface="+mn-ea"/>
                <a:cs typeface="+mn-cs"/>
              </a:rPr>
              <a:t>: Without diagrams, the commander is unable to effectively meet his leader obligations as described in FM 3-0:</a:t>
            </a:r>
          </a:p>
          <a:p>
            <a:endParaRPr lang="en-US" sz="1200" kern="1200" dirty="0" smtClean="0">
              <a:solidFill>
                <a:schemeClr val="tx1"/>
              </a:solidFill>
              <a:latin typeface="Arial" charset="0"/>
              <a:ea typeface="+mn-ea"/>
              <a:cs typeface="+mn-cs"/>
            </a:endParaRPr>
          </a:p>
          <a:p>
            <a:pPr lvl="1"/>
            <a:r>
              <a:rPr lang="en-US" sz="1200" kern="1200" dirty="0" smtClean="0">
                <a:solidFill>
                  <a:schemeClr val="tx1"/>
                </a:solidFill>
                <a:latin typeface="Arial" charset="0"/>
                <a:ea typeface="+mn-ea"/>
                <a:cs typeface="+mn-cs"/>
              </a:rPr>
              <a:t>5-9. </a:t>
            </a:r>
            <a:r>
              <a:rPr lang="en-US" sz="1200" b="1" i="1" kern="1200" dirty="0" smtClean="0">
                <a:solidFill>
                  <a:schemeClr val="tx1"/>
                </a:solidFill>
                <a:latin typeface="Arial" charset="0"/>
                <a:ea typeface="+mn-ea"/>
                <a:cs typeface="+mn-cs"/>
              </a:rPr>
              <a:t>Battle command</a:t>
            </a:r>
            <a:r>
              <a:rPr lang="en-US" sz="1200" b="1" kern="1200" dirty="0" smtClean="0">
                <a:solidFill>
                  <a:schemeClr val="tx1"/>
                </a:solidFill>
                <a:latin typeface="Arial" charset="0"/>
                <a:ea typeface="+mn-ea"/>
                <a:cs typeface="+mn-cs"/>
              </a:rPr>
              <a:t> is the art and science of understanding, visualizing, describing, directing, leading, and assessing forces to impose the commander’s will on a hostile, thinking, and adaptive enemy.  Battle command applies leadership to translate decisions into actions—by synchronizing forces and </a:t>
            </a:r>
            <a:r>
              <a:rPr lang="en-US" sz="1200" b="1" kern="1200" dirty="0" err="1" smtClean="0">
                <a:solidFill>
                  <a:schemeClr val="tx1"/>
                </a:solidFill>
                <a:latin typeface="Arial" charset="0"/>
                <a:ea typeface="+mn-ea"/>
                <a:cs typeface="+mn-cs"/>
              </a:rPr>
              <a:t>warfighting</a:t>
            </a:r>
            <a:r>
              <a:rPr lang="en-US" sz="1200" b="1" kern="1200" dirty="0" smtClean="0">
                <a:solidFill>
                  <a:schemeClr val="tx1"/>
                </a:solidFill>
                <a:latin typeface="Arial" charset="0"/>
                <a:ea typeface="+mn-ea"/>
                <a:cs typeface="+mn-cs"/>
              </a:rPr>
              <a:t> functions in time, space, and purpose—to accomplish missions.</a:t>
            </a:r>
            <a:r>
              <a:rPr lang="en-US" sz="1200" kern="1200" dirty="0" smtClean="0">
                <a:solidFill>
                  <a:schemeClr val="tx1"/>
                </a:solidFill>
                <a:latin typeface="Arial" charset="0"/>
                <a:ea typeface="+mn-ea"/>
                <a:cs typeface="+mn-cs"/>
              </a:rPr>
              <a:t>  Battle command is guided by professional judgment gained from experience, knowledge, education, intelligence, and intuition.  It is driven by commanders.</a:t>
            </a:r>
          </a:p>
          <a:p>
            <a:pPr lvl="1"/>
            <a:endParaRPr lang="en-US" sz="1200" kern="1200" dirty="0" smtClean="0">
              <a:solidFill>
                <a:schemeClr val="tx1"/>
              </a:solidFill>
              <a:latin typeface="Arial" charset="0"/>
              <a:ea typeface="+mn-ea"/>
              <a:cs typeface="+mn-cs"/>
            </a:endParaRPr>
          </a:p>
          <a:p>
            <a:pPr lvl="1"/>
            <a:r>
              <a:rPr lang="en-US" sz="1200" kern="1200" dirty="0" smtClean="0">
                <a:solidFill>
                  <a:schemeClr val="tx1"/>
                </a:solidFill>
                <a:latin typeface="Arial" charset="0"/>
                <a:ea typeface="+mn-ea"/>
                <a:cs typeface="+mn-cs"/>
              </a:rPr>
              <a:t>5-14. Effective battle command requires commanders to continuously assess and lead.  Assessment helps commanders better understand current conditions and broadly describe future conditions that define success.</a:t>
            </a:r>
          </a:p>
          <a:p>
            <a:pPr lvl="1"/>
            <a:endParaRPr lang="en-US" sz="1200" kern="1200" dirty="0" smtClean="0">
              <a:solidFill>
                <a:schemeClr val="tx1"/>
              </a:solidFill>
              <a:latin typeface="Arial" charset="0"/>
              <a:ea typeface="+mn-ea"/>
              <a:cs typeface="+mn-cs"/>
            </a:endParaRPr>
          </a:p>
          <a:p>
            <a:pPr lvl="1"/>
            <a:r>
              <a:rPr lang="en-US" sz="1200" kern="1200" dirty="0" smtClean="0">
                <a:solidFill>
                  <a:schemeClr val="tx1"/>
                </a:solidFill>
                <a:latin typeface="Arial" charset="0"/>
                <a:ea typeface="+mn-ea"/>
                <a:cs typeface="+mn-cs"/>
              </a:rPr>
              <a:t>5-16. Understanding is fundamental to battle command.  It is essential to the commander’s ability to establish the situation’s context.  Analysis of the enemy and the operational variables provides the information senior commanders use to develop understanding and frame operational problems.</a:t>
            </a:r>
          </a:p>
          <a:p>
            <a:pPr lvl="1"/>
            <a:endParaRPr lang="en-US" sz="1200" kern="1200" dirty="0" smtClean="0">
              <a:solidFill>
                <a:schemeClr val="tx1"/>
              </a:solidFill>
              <a:latin typeface="Arial" charset="0"/>
              <a:ea typeface="+mn-ea"/>
              <a:cs typeface="+mn-cs"/>
            </a:endParaRPr>
          </a:p>
          <a:p>
            <a:pPr lvl="1"/>
            <a:r>
              <a:rPr lang="en-US" sz="1200" kern="1200" dirty="0" smtClean="0">
                <a:solidFill>
                  <a:schemeClr val="tx1"/>
                </a:solidFill>
                <a:latin typeface="Arial" charset="0"/>
                <a:ea typeface="+mn-ea"/>
                <a:cs typeface="+mn-cs"/>
              </a:rPr>
              <a:t>5-19. Commander’s visualization is the mental process of developing situational understanding, determining a desired end state, and envisioning the broad sequence of events by which the force will achieve that end state.  It involves discussion and debate between commanders and staffs.  During planning, commander’s visualization provides the basis for developing plans and orders.  During execution, it helps commanders determine if, when, and what to decide as they adapt to changing conditions.  Commanders and staffs continuously assess the progress of operations toward the desired end state.  They plan to adjust operations as required to accomplish the mission.</a:t>
            </a:r>
          </a:p>
          <a:p>
            <a:pPr lvl="1"/>
            <a:endParaRPr lang="en-US" sz="1200" kern="1200" dirty="0" smtClean="0">
              <a:solidFill>
                <a:schemeClr val="tx1"/>
              </a:solidFill>
              <a:latin typeface="Arial" charset="0"/>
              <a:ea typeface="+mn-ea"/>
              <a:cs typeface="+mn-cs"/>
            </a:endParaRPr>
          </a:p>
          <a:p>
            <a:pPr lvl="1"/>
            <a:r>
              <a:rPr lang="en-US" sz="1200" kern="1200" dirty="0" smtClean="0">
                <a:solidFill>
                  <a:schemeClr val="tx1"/>
                </a:solidFill>
                <a:latin typeface="Arial" charset="0"/>
                <a:ea typeface="+mn-ea"/>
                <a:cs typeface="+mn-cs"/>
              </a:rPr>
              <a:t>5-20. Subordinate, supporting, adjacent, and higher commanders communicate with one another to compare perspectives and visualize their environment.  Commanders increase the breadth and depth of their visualizations by collaborating with other commanders and developing a shared situational understanding.  Likewise, staff input, in the form of running estimates, focuses analysis and detects potential effects on operations.  Commanders direct staffs to provide the information necessary to shape their visualization.</a:t>
            </a:r>
          </a:p>
          <a:p>
            <a:pPr lvl="1"/>
            <a:endParaRPr lang="en-US" sz="1200" kern="1200" dirty="0" smtClean="0">
              <a:solidFill>
                <a:schemeClr val="tx1"/>
              </a:solidFill>
              <a:latin typeface="Arial" charset="0"/>
              <a:ea typeface="+mn-ea"/>
              <a:cs typeface="+mn-cs"/>
            </a:endParaRPr>
          </a:p>
          <a:p>
            <a:pPr lvl="1"/>
            <a:r>
              <a:rPr lang="en-US" sz="1200" kern="1200" dirty="0" smtClean="0">
                <a:solidFill>
                  <a:schemeClr val="tx1"/>
                </a:solidFill>
                <a:latin typeface="Arial" charset="0"/>
                <a:ea typeface="+mn-ea"/>
                <a:cs typeface="+mn-cs"/>
              </a:rPr>
              <a:t>5-21. Commanders consider the elements of operational design as they frame the problem and describe their visualization.  However, the utility and applicability of some elements are often limited at the tactical level.  Commanders use the elements that apply to their echelon and situation.</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--FM 3-0, </a:t>
            </a:r>
            <a:r>
              <a:rPr lang="en-US" sz="1200" u="sng" kern="1200" dirty="0" smtClean="0">
                <a:solidFill>
                  <a:schemeClr val="tx1"/>
                </a:solidFill>
                <a:latin typeface="Arial" charset="0"/>
                <a:ea typeface="+mn-ea"/>
                <a:cs typeface="+mn-cs"/>
              </a:rPr>
              <a:t>Operations</a:t>
            </a:r>
            <a:r>
              <a:rPr lang="en-US" sz="1200" kern="1200" dirty="0" smtClean="0">
                <a:solidFill>
                  <a:schemeClr val="tx1"/>
                </a:solidFill>
                <a:latin typeface="Arial" charset="0"/>
                <a:ea typeface="+mn-ea"/>
                <a:cs typeface="+mn-cs"/>
              </a:rPr>
              <a:t>, 27FEB08</a:t>
            </a:r>
          </a:p>
          <a:p>
            <a:pPr lvl="0"/>
            <a:endParaRPr lang="en-US" sz="1200" kern="1200" dirty="0" smtClean="0">
              <a:solidFill>
                <a:schemeClr val="tx1"/>
              </a:solidFill>
              <a:latin typeface="Arial" charset="0"/>
              <a:ea typeface="+mn-ea"/>
              <a:cs typeface="+mn-cs"/>
            </a:endParaRPr>
          </a:p>
          <a:p>
            <a:pPr lvl="0"/>
            <a:endParaRPr lang="en-US" sz="1200" kern="1200" dirty="0" smtClean="0">
              <a:solidFill>
                <a:schemeClr val="tx1"/>
              </a:solidFill>
              <a:latin typeface="Arial" charset="0"/>
              <a:ea typeface="+mn-ea"/>
              <a:cs typeface="+mn-cs"/>
            </a:endParaRPr>
          </a:p>
          <a:p>
            <a:r>
              <a:rPr lang="en-US" sz="1200" b="1" kern="1200" dirty="0" smtClean="0">
                <a:solidFill>
                  <a:schemeClr val="tx1"/>
                </a:solidFill>
                <a:latin typeface="Arial" charset="0"/>
                <a:ea typeface="+mn-ea"/>
                <a:cs typeface="+mn-cs"/>
              </a:rPr>
              <a:t>Planners</a:t>
            </a:r>
            <a:r>
              <a:rPr lang="en-US" sz="1200" kern="1200" dirty="0" smtClean="0">
                <a:solidFill>
                  <a:schemeClr val="tx1"/>
                </a:solidFill>
                <a:latin typeface="Arial" charset="0"/>
                <a:ea typeface="+mn-ea"/>
                <a:cs typeface="+mn-cs"/>
              </a:rPr>
              <a:t>: As leaders, it is critical that military signal planners be able to construct clear, concise, and effective plans that can be easily understood.  As stated in paragraph 7-2 of FM 6-22, effective communication skills are part of the four leader competencies:</a:t>
            </a:r>
          </a:p>
          <a:p>
            <a:r>
              <a:rPr lang="en-US" sz="1200" kern="1200" dirty="0" smtClean="0">
                <a:solidFill>
                  <a:schemeClr val="tx1"/>
                </a:solidFill>
                <a:latin typeface="Arial" charset="0"/>
                <a:ea typeface="+mn-ea"/>
                <a:cs typeface="+mn-cs"/>
              </a:rPr>
              <a:t> </a:t>
            </a:r>
          </a:p>
          <a:p>
            <a:pPr lvl="1"/>
            <a:r>
              <a:rPr lang="en-US" sz="1200" kern="1200" dirty="0" smtClean="0">
                <a:solidFill>
                  <a:schemeClr val="tx1"/>
                </a:solidFill>
                <a:latin typeface="Arial" charset="0"/>
                <a:ea typeface="+mn-ea"/>
                <a:cs typeface="+mn-cs"/>
              </a:rPr>
              <a:t>Communicates ensures that leaders attain a clear understanding of what needs to be done and why within their organization.  This competency deals with maintaining clear focus on the team’s efforts to achieve goals and tasks for mission accomplishment.  It helps build consensus and is a critical tool for successful operations in diverse multinational settings.  Successful leaders refine their communicating abilities by developing advanced oral, written, and listening skills.  Commanders use clear and concise mission orders and other standard forms of communication to convey their decisions to subordinates.</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FM 5-0 addresses problem solving and the Military Decision Making Process (MDMP) in depth.  “The ability to recognize and effectively solve problems is an essential skill for Army leaders…  It is a systematic approach to defining a problem, developing possible solutions to solve the problem, arriving at the best solution, and implementing it.”  “Commanders normally direct their staff or subordinate leaders to recommend solutions to problems.  In formal situations, they present their recommendations as staff studies, decision papers, and decision briefings.”  Network diagrams are a critical tool for the planner in their task to both construct viable mission plans and to communicate those plans to the leadership and the executors.  As leaders themselves, military network planners have a duty to clearly articulate and convey their recommendations to the commander.</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--FM 6-22, </a:t>
            </a:r>
            <a:r>
              <a:rPr lang="en-US" sz="1200" u="sng" kern="1200" dirty="0" smtClean="0">
                <a:solidFill>
                  <a:schemeClr val="tx1"/>
                </a:solidFill>
                <a:latin typeface="Arial" charset="0"/>
                <a:ea typeface="+mn-ea"/>
                <a:cs typeface="+mn-cs"/>
              </a:rPr>
              <a:t>Army Leadership</a:t>
            </a:r>
            <a:r>
              <a:rPr lang="en-US" sz="1200" kern="1200" dirty="0" smtClean="0">
                <a:solidFill>
                  <a:schemeClr val="tx1"/>
                </a:solidFill>
                <a:latin typeface="Arial" charset="0"/>
                <a:ea typeface="+mn-ea"/>
                <a:cs typeface="+mn-cs"/>
              </a:rPr>
              <a:t>, paragraph 7-2, 19OCT06</a:t>
            </a:r>
          </a:p>
          <a:p>
            <a:r>
              <a:rPr lang="en-US" sz="1200" kern="1200" dirty="0" smtClean="0">
                <a:solidFill>
                  <a:schemeClr val="tx1"/>
                </a:solidFill>
                <a:latin typeface="Arial" charset="0"/>
                <a:ea typeface="+mn-ea"/>
                <a:cs typeface="+mn-cs"/>
              </a:rPr>
              <a:t>--FM 5-0, </a:t>
            </a:r>
            <a:r>
              <a:rPr lang="en-US" sz="1200" u="sng" kern="1200" dirty="0" smtClean="0">
                <a:solidFill>
                  <a:schemeClr val="tx1"/>
                </a:solidFill>
                <a:latin typeface="Arial" charset="0"/>
                <a:ea typeface="+mn-ea"/>
                <a:cs typeface="+mn-cs"/>
              </a:rPr>
              <a:t>Army Planning and Orders Production</a:t>
            </a:r>
            <a:r>
              <a:rPr lang="en-US" sz="1200" kern="1200" dirty="0" smtClean="0">
                <a:solidFill>
                  <a:schemeClr val="tx1"/>
                </a:solidFill>
                <a:latin typeface="Arial" charset="0"/>
                <a:ea typeface="+mn-ea"/>
                <a:cs typeface="+mn-cs"/>
              </a:rPr>
              <a:t>, paragraph 2-1, 20JAN05</a:t>
            </a:r>
          </a:p>
          <a:p>
            <a:r>
              <a:rPr lang="en-US" sz="1200" kern="1200" dirty="0" smtClean="0">
                <a:solidFill>
                  <a:schemeClr val="tx1"/>
                </a:solidFill>
                <a:latin typeface="Arial" charset="0"/>
                <a:ea typeface="+mn-ea"/>
                <a:cs typeface="+mn-cs"/>
              </a:rPr>
              <a:t>--FM 5-0, </a:t>
            </a:r>
            <a:r>
              <a:rPr lang="en-US" sz="1200" u="sng" kern="1200" dirty="0" smtClean="0">
                <a:solidFill>
                  <a:schemeClr val="tx1"/>
                </a:solidFill>
                <a:latin typeface="Arial" charset="0"/>
                <a:ea typeface="+mn-ea"/>
                <a:cs typeface="+mn-cs"/>
              </a:rPr>
              <a:t>Army Planning and Orders Production</a:t>
            </a:r>
            <a:r>
              <a:rPr lang="en-US" sz="1200" kern="1200" dirty="0" smtClean="0">
                <a:solidFill>
                  <a:schemeClr val="tx1"/>
                </a:solidFill>
                <a:latin typeface="Arial" charset="0"/>
                <a:ea typeface="+mn-ea"/>
                <a:cs typeface="+mn-cs"/>
              </a:rPr>
              <a:t>, paragraph 2-3, 20JAN05</a:t>
            </a:r>
          </a:p>
          <a:p>
            <a:endParaRPr lang="en-US" sz="1600" kern="120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575D93EA-E77E-4ECF-AC89-CC6B81F2E610}"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Signal planners can easily integrate the VIRD-AP into the Military Decision Making Process (MDMP) and deliberate planning process.  The following list of steps follows the Deliberate Planning Process doctrine of FMI 6-02.45, Signal Support to Theater Operations Chapter 2, page 2-20 that states, “The five phases are initiation, concept development, plan development, plan review, and supporting plans, which must be completed in sequence…”</a:t>
            </a:r>
          </a:p>
          <a:p>
            <a:pPr lvl="0"/>
            <a:endParaRPr lang="en-US" sz="1200" b="1" kern="1200" dirty="0" smtClean="0">
              <a:solidFill>
                <a:schemeClr val="tx1"/>
              </a:solidFill>
              <a:latin typeface="Arial" charset="0"/>
              <a:ea typeface="+mn-ea"/>
              <a:cs typeface="+mn-cs"/>
            </a:endParaRPr>
          </a:p>
          <a:p>
            <a:pPr lvl="0"/>
            <a:endParaRPr lang="en-US" sz="1200" b="1" kern="1200" dirty="0" smtClean="0">
              <a:solidFill>
                <a:schemeClr val="tx1"/>
              </a:solidFill>
              <a:latin typeface="Arial" charset="0"/>
              <a:ea typeface="+mn-ea"/>
              <a:cs typeface="+mn-cs"/>
            </a:endParaRPr>
          </a:p>
          <a:p>
            <a:pPr lvl="0"/>
            <a:r>
              <a:rPr lang="en-US" sz="1200" b="1" kern="1200" dirty="0" smtClean="0">
                <a:solidFill>
                  <a:schemeClr val="tx1"/>
                </a:solidFill>
                <a:latin typeface="Arial" charset="0"/>
                <a:ea typeface="+mn-ea"/>
                <a:cs typeface="+mn-cs"/>
              </a:rPr>
              <a:t>Initiation</a:t>
            </a:r>
            <a:r>
              <a:rPr lang="en-US" sz="1200" kern="1200" dirty="0" smtClean="0">
                <a:solidFill>
                  <a:schemeClr val="tx1"/>
                </a:solidFill>
                <a:latin typeface="Arial" charset="0"/>
                <a:ea typeface="+mn-ea"/>
                <a:cs typeface="+mn-cs"/>
              </a:rPr>
              <a:t>:  Determine the objectives of the mission and the units requiring support.  This may come from a Warning Order (WARNORD), Operation Order (OPORD), Fragmentary Order (FRAGO), or from commander requirements.  Information required in this step includes organization structures and network service requirements such as explicit service requirements like e-mail and collaboration services; implicit service requirements like NTP, DNS, and authentication services; and overhead services like network protection (firewalls, IPS), network monitoring, and update services.  VIRD-AP products can assist in modeling most all of the signal requirements identified in this step.</a:t>
            </a:r>
          </a:p>
          <a:p>
            <a:pPr lvl="0"/>
            <a:endParaRPr lang="en-US" sz="1200" b="1" kern="1200" dirty="0" smtClean="0">
              <a:solidFill>
                <a:schemeClr val="tx1"/>
              </a:solidFill>
              <a:latin typeface="Arial" charset="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1" kern="1200" dirty="0" smtClean="0">
                <a:solidFill>
                  <a:schemeClr val="tx1"/>
                </a:solidFill>
                <a:latin typeface="Arial" charset="0"/>
                <a:ea typeface="+mn-ea"/>
                <a:cs typeface="+mn-cs"/>
              </a:rPr>
              <a:t>Concept Development</a:t>
            </a:r>
            <a:r>
              <a:rPr lang="en-US" sz="1200" kern="1200" dirty="0" smtClean="0">
                <a:solidFill>
                  <a:schemeClr val="tx1"/>
                </a:solidFill>
                <a:latin typeface="Arial" charset="0"/>
                <a:ea typeface="+mn-ea"/>
                <a:cs typeface="+mn-cs"/>
              </a:rPr>
              <a:t>:  Identify the equipment required to support the mission objectives.  The available equipment will be limited based on capabilities and availability according to other missions and combat effectiveness.  The Operations Officer and planners usually rely on the results of the Combat Status Report (CSR) or Deployable Equipment Status Report (DESR) to determine available equipment and soldiers; this report is usually due weekly from subordinate units.  Planners can exploit the capabilities of the VIRD-AP products to maintain the DESR and then use the data during concept and plan development.</a:t>
            </a:r>
          </a:p>
          <a:p>
            <a:pPr lvl="0"/>
            <a:endParaRPr lang="en-US" sz="1200" b="1" kern="1200" dirty="0" smtClean="0">
              <a:solidFill>
                <a:schemeClr val="tx1"/>
              </a:solidFill>
              <a:latin typeface="Arial" charset="0"/>
              <a:ea typeface="+mn-ea"/>
              <a:cs typeface="+mn-cs"/>
            </a:endParaRPr>
          </a:p>
          <a:p>
            <a:r>
              <a:rPr lang="en-US" sz="1200" b="1" kern="1200" dirty="0" smtClean="0">
                <a:solidFill>
                  <a:schemeClr val="tx1"/>
                </a:solidFill>
                <a:latin typeface="Arial" charset="0"/>
                <a:ea typeface="+mn-ea"/>
                <a:cs typeface="+mn-cs"/>
              </a:rPr>
              <a:t>Plan Development</a:t>
            </a:r>
            <a:r>
              <a:rPr lang="en-US" sz="1200" kern="1200" dirty="0" smtClean="0">
                <a:solidFill>
                  <a:schemeClr val="tx1"/>
                </a:solidFill>
                <a:latin typeface="Arial" charset="0"/>
                <a:ea typeface="+mn-ea"/>
                <a:cs typeface="+mn-cs"/>
              </a:rPr>
              <a:t>:  Plan development is the main step where the VIRD-AP product capabilities provide faster, easier, and more consistent processes for the military signal planner.  Network diagrams produced in this step include the following:</a:t>
            </a:r>
          </a:p>
          <a:p>
            <a:r>
              <a:rPr lang="en-US" sz="1200" kern="1200" dirty="0" smtClean="0">
                <a:solidFill>
                  <a:schemeClr val="tx1"/>
                </a:solidFill>
                <a:latin typeface="Arial" charset="0"/>
                <a:ea typeface="+mn-ea"/>
                <a:cs typeface="+mn-cs"/>
              </a:rPr>
              <a:t> </a:t>
            </a:r>
          </a:p>
          <a:p>
            <a:pPr lvl="1"/>
            <a:r>
              <a:rPr lang="en-US" sz="1200" b="1" kern="1200" dirty="0" smtClean="0">
                <a:solidFill>
                  <a:schemeClr val="tx1"/>
                </a:solidFill>
                <a:latin typeface="Arial" charset="0"/>
                <a:ea typeface="+mn-ea"/>
                <a:cs typeface="+mn-cs"/>
              </a:rPr>
              <a:t>Communication Package Diagram</a:t>
            </a:r>
          </a:p>
          <a:p>
            <a:pPr lvl="1"/>
            <a:r>
              <a:rPr lang="en-US" sz="1200" kern="1200" dirty="0" smtClean="0">
                <a:solidFill>
                  <a:schemeClr val="tx1"/>
                </a:solidFill>
                <a:latin typeface="Arial" charset="0"/>
                <a:ea typeface="+mn-ea"/>
                <a:cs typeface="+mn-cs"/>
              </a:rPr>
              <a:t>A Communication Package Diagram is also a Transmission Diagram and includes primary systems of systems for a large picture overview of how these end items deploy and connect on the battlefield.</a:t>
            </a:r>
          </a:p>
          <a:p>
            <a:pPr lvl="1"/>
            <a:r>
              <a:rPr lang="en-US" sz="1200" kern="1200" dirty="0" smtClean="0">
                <a:solidFill>
                  <a:schemeClr val="tx1"/>
                </a:solidFill>
                <a:latin typeface="Arial" charset="0"/>
                <a:ea typeface="+mn-ea"/>
                <a:cs typeface="+mn-cs"/>
              </a:rPr>
              <a:t> </a:t>
            </a:r>
          </a:p>
          <a:p>
            <a:pPr lvl="1"/>
            <a:r>
              <a:rPr lang="en-US" sz="1200" b="1" kern="1200" dirty="0" smtClean="0">
                <a:solidFill>
                  <a:schemeClr val="tx1"/>
                </a:solidFill>
                <a:latin typeface="Arial" charset="0"/>
                <a:ea typeface="+mn-ea"/>
                <a:cs typeface="+mn-cs"/>
              </a:rPr>
              <a:t>Data Network Diagram</a:t>
            </a:r>
          </a:p>
          <a:p>
            <a:pPr lvl="1"/>
            <a:r>
              <a:rPr lang="en-US" sz="1200" kern="1200" dirty="0" smtClean="0">
                <a:solidFill>
                  <a:schemeClr val="tx1"/>
                </a:solidFill>
                <a:latin typeface="Arial" charset="0"/>
                <a:ea typeface="+mn-ea"/>
                <a:cs typeface="+mn-cs"/>
              </a:rPr>
              <a:t>All communication payloads are essentially data, so this includes all devices used to transport data, voice, video, etc. to depict data flow, connectivity, and protection.  This diagram should show how the network will provide confidentiality, integrity, and availability.</a:t>
            </a:r>
          </a:p>
          <a:p>
            <a:pPr lvl="1"/>
            <a:r>
              <a:rPr lang="en-US" sz="1200" kern="1200" dirty="0" smtClean="0">
                <a:solidFill>
                  <a:schemeClr val="tx1"/>
                </a:solidFill>
                <a:latin typeface="Arial" charset="0"/>
                <a:ea typeface="+mn-ea"/>
                <a:cs typeface="+mn-cs"/>
              </a:rPr>
              <a:t> </a:t>
            </a:r>
          </a:p>
          <a:p>
            <a:pPr lvl="1"/>
            <a:r>
              <a:rPr lang="en-US" sz="1200" b="1" kern="1200" dirty="0" smtClean="0">
                <a:solidFill>
                  <a:schemeClr val="tx1"/>
                </a:solidFill>
                <a:latin typeface="Arial" charset="0"/>
                <a:ea typeface="+mn-ea"/>
                <a:cs typeface="+mn-cs"/>
              </a:rPr>
              <a:t>Network Services Diagrams</a:t>
            </a:r>
          </a:p>
          <a:p>
            <a:pPr lvl="1"/>
            <a:r>
              <a:rPr lang="en-US" sz="1200" kern="1200" dirty="0" smtClean="0">
                <a:solidFill>
                  <a:schemeClr val="tx1"/>
                </a:solidFill>
                <a:latin typeface="Arial" charset="0"/>
                <a:ea typeface="+mn-ea"/>
                <a:cs typeface="+mn-cs"/>
              </a:rPr>
              <a:t>These diagrams depict the available services provided by the data network(s) and their hierarchical state, if any.</a:t>
            </a:r>
          </a:p>
          <a:p>
            <a:pPr lvl="0"/>
            <a:endParaRPr lang="en-US" sz="1200" b="1" kern="1200" dirty="0" smtClean="0">
              <a:solidFill>
                <a:schemeClr val="tx1"/>
              </a:solidFill>
              <a:latin typeface="Arial" charset="0"/>
              <a:ea typeface="+mn-ea"/>
              <a:cs typeface="+mn-cs"/>
            </a:endParaRPr>
          </a:p>
          <a:p>
            <a:pPr lvl="0"/>
            <a:endParaRPr lang="en-US" sz="1200" b="1" kern="1200" dirty="0" smtClean="0">
              <a:solidFill>
                <a:schemeClr val="tx1"/>
              </a:solidFill>
              <a:latin typeface="Arial" charset="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1" kern="1200" dirty="0" smtClean="0">
                <a:solidFill>
                  <a:schemeClr val="tx1"/>
                </a:solidFill>
                <a:latin typeface="Arial" charset="0"/>
                <a:ea typeface="+mn-ea"/>
                <a:cs typeface="+mn-cs"/>
              </a:rPr>
              <a:t>Plan Review</a:t>
            </a:r>
            <a:r>
              <a:rPr lang="en-US" sz="1200" kern="1200" dirty="0" smtClean="0">
                <a:solidFill>
                  <a:schemeClr val="tx1"/>
                </a:solidFill>
                <a:latin typeface="Arial" charset="0"/>
                <a:ea typeface="+mn-ea"/>
                <a:cs typeface="+mn-cs"/>
              </a:rPr>
              <a:t>:  Diagrams created with VIRD-AP products can help increase understanding and reduce confusion during plan briefs and rehearsals, such as Rehearsal of Concept (ROC) drills.  Gathering input from subordinate units is easier when all parties are utilizing common tools, symbols, and data.  Planners can easily integrate other organization’s diagrams into a single product that has a consistent look and feel, common symbols, and compatible data.  Making changes and finalizing the plan can take less time.</a:t>
            </a:r>
          </a:p>
          <a:p>
            <a:pPr lvl="0"/>
            <a:endParaRPr lang="en-US" sz="1200" b="1" kern="1200" dirty="0" smtClean="0">
              <a:solidFill>
                <a:schemeClr val="tx1"/>
              </a:solidFill>
              <a:latin typeface="Arial" charset="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1" kern="1200" dirty="0" smtClean="0">
                <a:solidFill>
                  <a:schemeClr val="tx1"/>
                </a:solidFill>
                <a:latin typeface="Arial" charset="0"/>
                <a:ea typeface="+mn-ea"/>
                <a:cs typeface="+mn-cs"/>
              </a:rPr>
              <a:t>Supporting Plans</a:t>
            </a:r>
            <a:r>
              <a:rPr lang="en-US" sz="1200" kern="1200" dirty="0" smtClean="0">
                <a:solidFill>
                  <a:schemeClr val="tx1"/>
                </a:solidFill>
                <a:latin typeface="Arial" charset="0"/>
                <a:ea typeface="+mn-ea"/>
                <a:cs typeface="+mn-cs"/>
              </a:rPr>
              <a:t>:  Current and future VIRD-AP capabilities could support other plans and products by producing reports, application input files as output from planning diagrams, or initial status models.</a:t>
            </a:r>
          </a:p>
          <a:p>
            <a:pPr lvl="0"/>
            <a:endParaRPr lang="en-US" sz="1200" kern="1200" dirty="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WARNORD: Warning Order</a:t>
            </a:r>
          </a:p>
          <a:p>
            <a:r>
              <a:rPr lang="en-US" sz="1200" kern="1200" dirty="0" smtClean="0">
                <a:solidFill>
                  <a:schemeClr val="tx1"/>
                </a:solidFill>
                <a:latin typeface="Arial" charset="0"/>
                <a:ea typeface="+mn-ea"/>
                <a:cs typeface="+mn-cs"/>
              </a:rPr>
              <a:t>OPORD: Operations Order</a:t>
            </a:r>
          </a:p>
          <a:p>
            <a:r>
              <a:rPr lang="en-US" sz="1200" kern="1200" dirty="0" smtClean="0">
                <a:solidFill>
                  <a:schemeClr val="tx1"/>
                </a:solidFill>
                <a:latin typeface="Arial" charset="0"/>
                <a:ea typeface="+mn-ea"/>
                <a:cs typeface="+mn-cs"/>
              </a:rPr>
              <a:t>CSR: Combat Status Report</a:t>
            </a:r>
          </a:p>
          <a:p>
            <a:r>
              <a:rPr lang="en-US" sz="1200" kern="1200" dirty="0" smtClean="0">
                <a:solidFill>
                  <a:schemeClr val="tx1"/>
                </a:solidFill>
                <a:latin typeface="Arial" charset="0"/>
                <a:ea typeface="+mn-ea"/>
                <a:cs typeface="+mn-cs"/>
              </a:rPr>
              <a:t>DESR: Deployable Equipment Status Report </a:t>
            </a:r>
          </a:p>
          <a:p>
            <a:endParaRPr lang="en-US" dirty="0"/>
          </a:p>
        </p:txBody>
      </p:sp>
      <p:sp>
        <p:nvSpPr>
          <p:cNvPr id="4" name="Slide Number Placeholder 3"/>
          <p:cNvSpPr>
            <a:spLocks noGrp="1"/>
          </p:cNvSpPr>
          <p:nvPr>
            <p:ph type="sldNum" sz="quarter" idx="10"/>
          </p:nvPr>
        </p:nvSpPr>
        <p:spPr/>
        <p:txBody>
          <a:bodyPr/>
          <a:lstStyle/>
          <a:p>
            <a:fld id="{575D93EA-E77E-4ECF-AC89-CC6B81F2E610}"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it-IT" sz="1000" kern="1200" dirty="0" smtClean="0">
                <a:solidFill>
                  <a:schemeClr val="tx1"/>
                </a:solidFill>
                <a:latin typeface="Arial" pitchFamily="34" charset="0"/>
                <a:ea typeface="+mn-ea"/>
                <a:cs typeface="Arial" pitchFamily="34" charset="0"/>
              </a:rPr>
              <a:t>Microsoft Visio Professional Software Assurance</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000" b="1" kern="1200" dirty="0" smtClean="0">
                <a:solidFill>
                  <a:schemeClr val="tx1"/>
                </a:solidFill>
                <a:latin typeface="Arial" pitchFamily="34" charset="0"/>
                <a:ea typeface="+mn-ea"/>
                <a:cs typeface="Arial" pitchFamily="34" charset="0"/>
              </a:rPr>
              <a:t>Item #: </a:t>
            </a:r>
            <a:r>
              <a:rPr lang="en-US" sz="1000" kern="1200" dirty="0" smtClean="0">
                <a:solidFill>
                  <a:schemeClr val="tx1"/>
                </a:solidFill>
                <a:latin typeface="Arial" pitchFamily="34" charset="0"/>
                <a:ea typeface="+mn-ea"/>
                <a:cs typeface="Arial" pitchFamily="34" charset="0"/>
              </a:rPr>
              <a:t> A020AC-2</a:t>
            </a:r>
          </a:p>
          <a:p>
            <a:pPr fontAlgn="t"/>
            <a:r>
              <a:rPr lang="en-US" sz="1000" b="1" kern="1200" dirty="0" smtClean="0">
                <a:solidFill>
                  <a:schemeClr val="tx1"/>
                </a:solidFill>
                <a:latin typeface="Arial" pitchFamily="34" charset="0"/>
                <a:ea typeface="+mn-ea"/>
                <a:cs typeface="Arial" pitchFamily="34" charset="0"/>
              </a:rPr>
              <a:t>Program: </a:t>
            </a:r>
            <a:r>
              <a:rPr lang="en-US" sz="1000" kern="1200" dirty="0" smtClean="0">
                <a:solidFill>
                  <a:schemeClr val="tx1"/>
                </a:solidFill>
                <a:latin typeface="Arial" pitchFamily="34" charset="0"/>
                <a:ea typeface="+mn-ea"/>
                <a:cs typeface="Arial" pitchFamily="34" charset="0"/>
              </a:rPr>
              <a:t> DOD MS PRODUCTS ESA</a:t>
            </a:r>
          </a:p>
          <a:p>
            <a:pPr fontAlgn="t"/>
            <a:r>
              <a:rPr lang="en-US" sz="1000" b="1" kern="1200" dirty="0" smtClean="0">
                <a:solidFill>
                  <a:schemeClr val="tx1"/>
                </a:solidFill>
                <a:latin typeface="Arial" pitchFamily="34" charset="0"/>
                <a:ea typeface="+mn-ea"/>
                <a:cs typeface="Arial" pitchFamily="34" charset="0"/>
              </a:rPr>
              <a:t>Contract: </a:t>
            </a:r>
            <a:r>
              <a:rPr lang="en-US" sz="1000" kern="1200" dirty="0" smtClean="0">
                <a:solidFill>
                  <a:schemeClr val="tx1"/>
                </a:solidFill>
                <a:latin typeface="Arial" pitchFamily="34" charset="0"/>
                <a:ea typeface="+mn-ea"/>
                <a:cs typeface="Arial" pitchFamily="34" charset="0"/>
              </a:rPr>
              <a:t> N00104-02-A-ZE84      </a:t>
            </a:r>
          </a:p>
          <a:p>
            <a:pPr fontAlgn="t"/>
            <a:r>
              <a:rPr lang="en-US" sz="1000" b="1" kern="1200" dirty="0" smtClean="0">
                <a:solidFill>
                  <a:schemeClr val="tx1"/>
                </a:solidFill>
                <a:latin typeface="Arial" pitchFamily="34" charset="0"/>
                <a:ea typeface="+mn-ea"/>
                <a:cs typeface="Arial" pitchFamily="34" charset="0"/>
              </a:rPr>
              <a:t>Vendor: </a:t>
            </a:r>
            <a:r>
              <a:rPr lang="en-US" sz="1000" kern="1200" dirty="0" smtClean="0">
                <a:solidFill>
                  <a:schemeClr val="tx1"/>
                </a:solidFill>
                <a:latin typeface="Arial" pitchFamily="34" charset="0"/>
                <a:ea typeface="+mn-ea"/>
                <a:cs typeface="Arial" pitchFamily="34" charset="0"/>
              </a:rPr>
              <a:t> SOFTMART GOVERNMENT SERVICES INC. </a:t>
            </a:r>
          </a:p>
          <a:p>
            <a:pPr fontAlgn="t"/>
            <a:r>
              <a:rPr lang="en-US" sz="1000" b="1" kern="1200" dirty="0" smtClean="0">
                <a:solidFill>
                  <a:schemeClr val="tx1"/>
                </a:solidFill>
                <a:latin typeface="Arial" pitchFamily="34" charset="0"/>
                <a:ea typeface="+mn-ea"/>
                <a:cs typeface="Arial" pitchFamily="34" charset="0"/>
              </a:rPr>
              <a:t>Price: </a:t>
            </a:r>
            <a:r>
              <a:rPr lang="en-US" sz="1000" kern="1200" dirty="0" smtClean="0">
                <a:solidFill>
                  <a:schemeClr val="tx1"/>
                </a:solidFill>
                <a:latin typeface="Arial" pitchFamily="34" charset="0"/>
                <a:ea typeface="+mn-ea"/>
                <a:cs typeface="Arial" pitchFamily="34" charset="0"/>
              </a:rPr>
              <a:t> $0.00 (Charge to MACOM)</a:t>
            </a:r>
          </a:p>
          <a:p>
            <a:pPr fontAlgn="t"/>
            <a:endParaRPr lang="en-US" sz="1000" kern="1200" dirty="0" smtClean="0">
              <a:solidFill>
                <a:schemeClr val="tx1"/>
              </a:solidFill>
              <a:latin typeface="Arial" pitchFamily="34" charset="0"/>
              <a:ea typeface="+mn-ea"/>
              <a:cs typeface="Arial" pitchFamily="34" charset="0"/>
            </a:endParaRPr>
          </a:p>
          <a:p>
            <a:pPr fontAlgn="t"/>
            <a:r>
              <a:rPr lang="en-US" sz="1000" kern="1200" dirty="0" smtClean="0">
                <a:solidFill>
                  <a:schemeClr val="tx1"/>
                </a:solidFill>
                <a:latin typeface="Arial" pitchFamily="34" charset="0"/>
                <a:ea typeface="+mn-ea"/>
                <a:cs typeface="Arial" pitchFamily="34" charset="0"/>
              </a:rPr>
              <a:t>Visio Pro Win32 Listed Languages </a:t>
            </a:r>
            <a:r>
              <a:rPr lang="en-US" sz="1000" kern="1200" dirty="0" err="1" smtClean="0">
                <a:solidFill>
                  <a:schemeClr val="tx1"/>
                </a:solidFill>
                <a:latin typeface="Arial" pitchFamily="34" charset="0"/>
                <a:ea typeface="+mn-ea"/>
                <a:cs typeface="Arial" pitchFamily="34" charset="0"/>
              </a:rPr>
              <a:t>Lic</a:t>
            </a:r>
            <a:r>
              <a:rPr lang="en-US" sz="1000" kern="1200" dirty="0" smtClean="0">
                <a:solidFill>
                  <a:schemeClr val="tx1"/>
                </a:solidFill>
                <a:latin typeface="Arial" pitchFamily="34" charset="0"/>
                <a:ea typeface="+mn-ea"/>
                <a:cs typeface="Arial" pitchFamily="34" charset="0"/>
              </a:rPr>
              <a:t>/SA MVL (Full Purchase)</a:t>
            </a:r>
          </a:p>
          <a:p>
            <a:pPr marL="0" marR="0" indent="0" algn="l" defTabSz="914400" rtl="0" eaLnBrk="1" fontAlgn="t" latinLnBrk="0" hangingPunct="1">
              <a:lnSpc>
                <a:spcPct val="100000"/>
              </a:lnSpc>
              <a:spcBef>
                <a:spcPct val="30000"/>
              </a:spcBef>
              <a:spcAft>
                <a:spcPct val="0"/>
              </a:spcAft>
              <a:buClrTx/>
              <a:buSzTx/>
              <a:buFontTx/>
              <a:buNone/>
              <a:tabLst/>
              <a:defRPr/>
            </a:pPr>
            <a:r>
              <a:rPr lang="en-US" sz="1000" b="1" kern="1200" dirty="0" smtClean="0">
                <a:solidFill>
                  <a:schemeClr val="tx1"/>
                </a:solidFill>
                <a:latin typeface="Arial" pitchFamily="34" charset="0"/>
                <a:ea typeface="+mn-ea"/>
                <a:cs typeface="Arial" pitchFamily="34" charset="0"/>
              </a:rPr>
              <a:t>Item #: </a:t>
            </a:r>
            <a:r>
              <a:rPr lang="en-US" sz="1000" kern="1200" dirty="0" smtClean="0">
                <a:solidFill>
                  <a:schemeClr val="tx1"/>
                </a:solidFill>
                <a:latin typeface="Arial" pitchFamily="34" charset="0"/>
                <a:ea typeface="+mn-ea"/>
                <a:cs typeface="Arial" pitchFamily="34" charset="0"/>
              </a:rPr>
              <a:t> A020ABTF6-2</a:t>
            </a:r>
          </a:p>
          <a:p>
            <a:pPr fontAlgn="t"/>
            <a:r>
              <a:rPr lang="en-US" sz="1000" b="1" kern="1200" dirty="0" smtClean="0">
                <a:solidFill>
                  <a:schemeClr val="tx1"/>
                </a:solidFill>
                <a:latin typeface="Arial" pitchFamily="34" charset="0"/>
                <a:ea typeface="+mn-ea"/>
                <a:cs typeface="Arial" pitchFamily="34" charset="0"/>
              </a:rPr>
              <a:t>Program: </a:t>
            </a:r>
            <a:r>
              <a:rPr lang="en-US" sz="1000" kern="1200" dirty="0" smtClean="0">
                <a:solidFill>
                  <a:schemeClr val="tx1"/>
                </a:solidFill>
                <a:latin typeface="Arial" pitchFamily="34" charset="0"/>
                <a:ea typeface="+mn-ea"/>
                <a:cs typeface="Arial" pitchFamily="34" charset="0"/>
              </a:rPr>
              <a:t> DOD MS PRODUCTS ESA</a:t>
            </a:r>
          </a:p>
          <a:p>
            <a:pPr fontAlgn="t"/>
            <a:r>
              <a:rPr lang="en-US" sz="1000" b="1" kern="1200" dirty="0" smtClean="0">
                <a:solidFill>
                  <a:schemeClr val="tx1"/>
                </a:solidFill>
                <a:latin typeface="Arial" pitchFamily="34" charset="0"/>
                <a:ea typeface="+mn-ea"/>
                <a:cs typeface="Arial" pitchFamily="34" charset="0"/>
              </a:rPr>
              <a:t>Contract: </a:t>
            </a:r>
            <a:r>
              <a:rPr lang="en-US" sz="1000" kern="1200" dirty="0" smtClean="0">
                <a:solidFill>
                  <a:schemeClr val="tx1"/>
                </a:solidFill>
                <a:latin typeface="Arial" pitchFamily="34" charset="0"/>
                <a:ea typeface="+mn-ea"/>
                <a:cs typeface="Arial" pitchFamily="34" charset="0"/>
              </a:rPr>
              <a:t> N00104-02-A-ZE84      </a:t>
            </a:r>
          </a:p>
          <a:p>
            <a:pPr fontAlgn="t"/>
            <a:r>
              <a:rPr lang="en-US" sz="1000" b="1" kern="1200" dirty="0" smtClean="0">
                <a:solidFill>
                  <a:schemeClr val="tx1"/>
                </a:solidFill>
                <a:latin typeface="Arial" pitchFamily="34" charset="0"/>
                <a:ea typeface="+mn-ea"/>
                <a:cs typeface="Arial" pitchFamily="34" charset="0"/>
              </a:rPr>
              <a:t>Vendor: </a:t>
            </a:r>
            <a:r>
              <a:rPr lang="en-US" sz="1000" kern="1200" dirty="0" smtClean="0">
                <a:solidFill>
                  <a:schemeClr val="tx1"/>
                </a:solidFill>
                <a:latin typeface="Arial" pitchFamily="34" charset="0"/>
                <a:ea typeface="+mn-ea"/>
                <a:cs typeface="Arial" pitchFamily="34" charset="0"/>
              </a:rPr>
              <a:t> SOFTMART GOVERNMENT SERVICES INC. </a:t>
            </a:r>
          </a:p>
          <a:p>
            <a:pPr fontAlgn="t"/>
            <a:r>
              <a:rPr lang="en-US" sz="1000" b="1" kern="1200" dirty="0" smtClean="0">
                <a:solidFill>
                  <a:schemeClr val="tx1"/>
                </a:solidFill>
                <a:latin typeface="Arial" pitchFamily="34" charset="0"/>
                <a:ea typeface="+mn-ea"/>
                <a:cs typeface="Arial" pitchFamily="34" charset="0"/>
              </a:rPr>
              <a:t>Price: </a:t>
            </a:r>
            <a:r>
              <a:rPr lang="en-US" sz="1000" kern="1200" dirty="0" smtClean="0">
                <a:solidFill>
                  <a:schemeClr val="tx1"/>
                </a:solidFill>
                <a:latin typeface="Arial" pitchFamily="34" charset="0"/>
                <a:ea typeface="+mn-ea"/>
                <a:cs typeface="Arial" pitchFamily="34" charset="0"/>
              </a:rPr>
              <a:t> $302.71</a:t>
            </a:r>
          </a:p>
          <a:p>
            <a:pPr fontAlgn="t"/>
            <a:endParaRPr lang="en-US" sz="1000" kern="1200" dirty="0" smtClean="0">
              <a:solidFill>
                <a:schemeClr val="tx1"/>
              </a:solidFill>
              <a:latin typeface="Arial" pitchFamily="34" charset="0"/>
              <a:ea typeface="+mn-ea"/>
              <a:cs typeface="Arial" pitchFamily="34" charset="0"/>
            </a:endParaRPr>
          </a:p>
          <a:p>
            <a:pPr fontAlgn="t"/>
            <a:r>
              <a:rPr lang="en-US" sz="1000" kern="1200" dirty="0" smtClean="0">
                <a:solidFill>
                  <a:schemeClr val="tx1"/>
                </a:solidFill>
                <a:latin typeface="Arial" pitchFamily="34" charset="0"/>
                <a:ea typeface="+mn-ea"/>
                <a:cs typeface="Arial" pitchFamily="34" charset="0"/>
              </a:rPr>
              <a:t>https://ascp.monmouth.army.mil/scp/downloads/esi/msdesc/Visio%20Professional.pdf</a:t>
            </a:r>
          </a:p>
          <a:p>
            <a:pPr fontAlgn="t"/>
            <a:endParaRPr lang="en-US" sz="1000" kern="1200" dirty="0" smtClean="0">
              <a:solidFill>
                <a:schemeClr val="tx1"/>
              </a:solidFill>
              <a:latin typeface="Arial" pitchFamily="34" charset="0"/>
              <a:ea typeface="+mn-ea"/>
              <a:cs typeface="Arial" pitchFamily="34" charset="0"/>
            </a:endParaRPr>
          </a:p>
        </p:txBody>
      </p:sp>
      <p:sp>
        <p:nvSpPr>
          <p:cNvPr id="4" name="Slide Number Placeholder 3"/>
          <p:cNvSpPr>
            <a:spLocks noGrp="1"/>
          </p:cNvSpPr>
          <p:nvPr>
            <p:ph type="sldNum" sz="quarter" idx="10"/>
          </p:nvPr>
        </p:nvSpPr>
        <p:spPr/>
        <p:txBody>
          <a:bodyPr/>
          <a:lstStyle/>
          <a:p>
            <a:fld id="{575D93EA-E77E-4ECF-AC89-CC6B81F2E610}"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dirty="0" smtClean="0">
                <a:solidFill>
                  <a:schemeClr val="tx1"/>
                </a:solidFill>
                <a:latin typeface="Arial" charset="0"/>
                <a:ea typeface="+mn-ea"/>
                <a:cs typeface="+mn-cs"/>
              </a:rPr>
              <a:t>NOTES</a:t>
            </a:r>
            <a:r>
              <a:rPr lang="en-US" sz="1200" kern="1200" dirty="0" smtClean="0">
                <a:solidFill>
                  <a:schemeClr val="tx1"/>
                </a:solidFill>
                <a:latin typeface="Arial" charset="0"/>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 Icon and Shape are interchangeable</a:t>
            </a:r>
            <a:r>
              <a:rPr lang="en-US" sz="1200" kern="1200" baseline="0" dirty="0" smtClean="0">
                <a:solidFill>
                  <a:schemeClr val="tx1"/>
                </a:solidFill>
                <a:latin typeface="Arial" charset="0"/>
                <a:ea typeface="+mn-ea"/>
                <a:cs typeface="+mn-cs"/>
              </a:rPr>
              <a:t> terms.</a:t>
            </a:r>
            <a:endParaRPr lang="en-US" sz="1200" kern="1200" dirty="0" smtClean="0">
              <a:solidFill>
                <a:schemeClr val="tx1"/>
              </a:solidFill>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The Microsoft Visio team changed the Microsoft Office Visio 2003 term “Custom Properties” to “Shape Data” in Microsoft Office Visio 2007.</a:t>
            </a:r>
          </a:p>
          <a:p>
            <a:endParaRPr lang="en-US" dirty="0"/>
          </a:p>
        </p:txBody>
      </p:sp>
      <p:sp>
        <p:nvSpPr>
          <p:cNvPr id="4" name="Slide Number Placeholder 3"/>
          <p:cNvSpPr>
            <a:spLocks noGrp="1"/>
          </p:cNvSpPr>
          <p:nvPr>
            <p:ph type="sldNum" sz="quarter" idx="10"/>
          </p:nvPr>
        </p:nvSpPr>
        <p:spPr/>
        <p:txBody>
          <a:bodyPr/>
          <a:lstStyle/>
          <a:p>
            <a:fld id="{575D93EA-E77E-4ECF-AC89-CC6B81F2E610}" type="slidenum">
              <a:rPr lang="en-US" smtClean="0"/>
              <a:pPr/>
              <a:t>10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Although FM</a:t>
            </a:r>
            <a:r>
              <a:rPr lang="en-US" baseline="0" dirty="0" smtClean="0"/>
              <a:t> 1-02 contains signal symbols, they do not represent current signal practices or equipment.  Much of the symbols are for legacy Mobile Subscriber Equipment (MSE).  Likewise, the symbols in FM 1-02 are unit style symbols, not equipment symbols.</a:t>
            </a:r>
            <a:endParaRPr lang="en-US" smtClean="0"/>
          </a:p>
          <a:p>
            <a:endParaRPr lang="en-US"/>
          </a:p>
        </p:txBody>
      </p:sp>
      <p:sp>
        <p:nvSpPr>
          <p:cNvPr id="4" name="Slide Number Placeholder 3"/>
          <p:cNvSpPr>
            <a:spLocks noGrp="1"/>
          </p:cNvSpPr>
          <p:nvPr>
            <p:ph type="sldNum" sz="quarter" idx="10"/>
          </p:nvPr>
        </p:nvSpPr>
        <p:spPr/>
        <p:txBody>
          <a:bodyPr/>
          <a:lstStyle/>
          <a:p>
            <a:fld id="{575D93EA-E77E-4ECF-AC89-CC6B81F2E610}" type="slidenum">
              <a:rPr lang="en-US" smtClean="0"/>
              <a:pPr/>
              <a:t>21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2FE1C3-FF7E-4A3C-9DEA-E6B5525D8182}" type="slidenum">
              <a:rPr lang="en-US"/>
              <a:pPr/>
              <a:t>22</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TextBox 8"/>
          <p:cNvSpPr txBox="1"/>
          <p:nvPr userDrawn="1"/>
        </p:nvSpPr>
        <p:spPr>
          <a:xfrm>
            <a:off x="0" y="6387718"/>
            <a:ext cx="1219200" cy="394082"/>
          </a:xfrm>
          <a:prstGeom prst="rect">
            <a:avLst/>
          </a:prstGeom>
          <a:noFill/>
        </p:spPr>
        <p:txBody>
          <a:bodyPr wrap="square" rtlCol="0">
            <a:spAutoFit/>
            <a:scene3d>
              <a:camera prst="orthographicFront"/>
              <a:lightRig rig="freezing" dir="t"/>
            </a:scene3d>
            <a:sp3d prstMaterial="dkEdge"/>
          </a:bodyPr>
          <a:lstStyle/>
          <a:p>
            <a:r>
              <a:rPr lang="en-US" sz="2000" baseline="0" dirty="0" smtClean="0">
                <a:solidFill>
                  <a:srgbClr val="003399"/>
                </a:solidFill>
                <a:effectLst>
                  <a:reflection blurRad="6350" stA="55000" endA="300" endPos="45500" dir="5400000" sy="-100000" algn="bl" rotWithShape="0"/>
                </a:effectLst>
                <a:latin typeface="MITRE" pitchFamily="82" charset="0"/>
              </a:rPr>
              <a:t>MITRE</a:t>
            </a:r>
            <a:endParaRPr lang="en-US" sz="2000" baseline="0" dirty="0">
              <a:solidFill>
                <a:srgbClr val="003399"/>
              </a:solidFill>
              <a:effectLst>
                <a:reflection blurRad="6350" stA="55000" endA="300" endPos="45500" dir="5400000" sy="-100000" algn="bl" rotWithShape="0"/>
              </a:effectLst>
              <a:latin typeface="MITRE" pitchFamily="82" charset="0"/>
            </a:endParaRPr>
          </a:p>
        </p:txBody>
      </p:sp>
      <p:sp>
        <p:nvSpPr>
          <p:cNvPr id="5154" name="Text Box 34"/>
          <p:cNvSpPr txBox="1">
            <a:spLocks noChangeArrowheads="1"/>
          </p:cNvSpPr>
          <p:nvPr/>
        </p:nvSpPr>
        <p:spPr bwMode="auto">
          <a:xfrm>
            <a:off x="6411925" y="6541093"/>
            <a:ext cx="2592376" cy="215444"/>
          </a:xfrm>
          <a:prstGeom prst="rect">
            <a:avLst/>
          </a:prstGeom>
          <a:noFill/>
          <a:ln w="9525">
            <a:noFill/>
            <a:miter lim="800000"/>
            <a:headEnd/>
            <a:tailEnd/>
          </a:ln>
          <a:effectLst/>
        </p:spPr>
        <p:txBody>
          <a:bodyPr wrap="none">
            <a:spAutoFit/>
          </a:bodyPr>
          <a:lstStyle/>
          <a:p>
            <a:pPr algn="r">
              <a:lnSpc>
                <a:spcPct val="100000"/>
              </a:lnSpc>
              <a:spcAft>
                <a:spcPct val="0"/>
              </a:spcAft>
              <a:buClrTx/>
            </a:pPr>
            <a:r>
              <a:rPr lang="en-US" altLang="en-US" sz="800" b="0" dirty="0" smtClean="0"/>
              <a:t>© 2008</a:t>
            </a:r>
            <a:r>
              <a:rPr lang="en-US" altLang="en-US" sz="800" b="0" baseline="0" dirty="0" smtClean="0"/>
              <a:t> </a:t>
            </a:r>
            <a:r>
              <a:rPr lang="en-US" altLang="en-US" sz="800" b="0" dirty="0" smtClean="0"/>
              <a:t>The MITRE Corporation. All rights Reserved.</a:t>
            </a:r>
            <a:endParaRPr lang="en-US" altLang="en-US" sz="800" b="0" dirty="0"/>
          </a:p>
        </p:txBody>
      </p:sp>
      <p:sp>
        <p:nvSpPr>
          <p:cNvPr id="5122" name="Rectangle 2"/>
          <p:cNvSpPr>
            <a:spLocks noChangeArrowheads="1"/>
          </p:cNvSpPr>
          <p:nvPr/>
        </p:nvSpPr>
        <p:spPr bwMode="auto">
          <a:xfrm>
            <a:off x="2020888" y="0"/>
            <a:ext cx="341312" cy="685800"/>
          </a:xfrm>
          <a:prstGeom prst="rect">
            <a:avLst/>
          </a:prstGeom>
          <a:solidFill>
            <a:srgbClr val="FDAA03"/>
          </a:solidFill>
          <a:ln w="9525">
            <a:noFill/>
            <a:miter lim="800000"/>
            <a:headEnd/>
            <a:tailEnd/>
          </a:ln>
          <a:effectLst>
            <a:innerShdw blurRad="76200" dist="12700" dir="10800000">
              <a:prstClr val="black">
                <a:alpha val="50000"/>
              </a:prstClr>
            </a:innerShdw>
          </a:effectLst>
        </p:spPr>
        <p:txBody>
          <a:bodyPr wrap="none" anchor="ctr"/>
          <a:lstStyle/>
          <a:p>
            <a:endParaRPr lang="en-US"/>
          </a:p>
        </p:txBody>
      </p:sp>
      <p:sp>
        <p:nvSpPr>
          <p:cNvPr id="5123" name="Rectangle 3"/>
          <p:cNvSpPr>
            <a:spLocks noChangeArrowheads="1"/>
          </p:cNvSpPr>
          <p:nvPr/>
        </p:nvSpPr>
        <p:spPr bwMode="auto">
          <a:xfrm>
            <a:off x="2362200" y="0"/>
            <a:ext cx="6781800" cy="990600"/>
          </a:xfrm>
          <a:prstGeom prst="rect">
            <a:avLst/>
          </a:prstGeom>
          <a:gradFill flip="none" rotWithShape="1">
            <a:gsLst>
              <a:gs pos="0">
                <a:srgbClr val="003399">
                  <a:shade val="30000"/>
                  <a:satMod val="115000"/>
                </a:srgbClr>
              </a:gs>
              <a:gs pos="50000">
                <a:srgbClr val="003399">
                  <a:shade val="67500"/>
                  <a:satMod val="115000"/>
                </a:srgbClr>
              </a:gs>
              <a:gs pos="100000">
                <a:srgbClr val="003399">
                  <a:shade val="100000"/>
                  <a:satMod val="115000"/>
                </a:srgbClr>
              </a:gs>
            </a:gsLst>
            <a:lin ang="8100000" scaled="1"/>
            <a:tileRect/>
          </a:gradFill>
          <a:ln w="9525">
            <a:noFill/>
            <a:miter lim="800000"/>
            <a:headEnd/>
            <a:tailEnd/>
          </a:ln>
          <a:effectLst>
            <a:outerShdw blurRad="50800" dist="38100" dir="2700000" algn="tl" rotWithShape="0">
              <a:prstClr val="black">
                <a:alpha val="40000"/>
              </a:prstClr>
            </a:outerShdw>
          </a:effectLst>
        </p:spPr>
        <p:txBody>
          <a:bodyPr wrap="none" anchor="ctr"/>
          <a:lstStyle/>
          <a:p>
            <a:endParaRPr lang="en-US"/>
          </a:p>
        </p:txBody>
      </p:sp>
      <p:sp>
        <p:nvSpPr>
          <p:cNvPr id="5124" name="Rectangle 4"/>
          <p:cNvSpPr>
            <a:spLocks noGrp="1" noChangeArrowheads="1"/>
          </p:cNvSpPr>
          <p:nvPr>
            <p:ph type="subTitle" idx="1"/>
          </p:nvPr>
        </p:nvSpPr>
        <p:spPr>
          <a:xfrm>
            <a:off x="2133600" y="4189413"/>
            <a:ext cx="4602163" cy="763587"/>
          </a:xfrm>
        </p:spPr>
        <p:txBody>
          <a:bodyPr/>
          <a:lstStyle>
            <a:lvl1pPr marL="0" indent="0">
              <a:buFont typeface="Wingdings" pitchFamily="2" charset="2"/>
              <a:buNone/>
              <a:defRPr b="0"/>
            </a:lvl1pPr>
          </a:lstStyle>
          <a:p>
            <a:r>
              <a:rPr lang="en-US" altLang="en-US" smtClean="0"/>
              <a:t>Click to edit Master subtitle style</a:t>
            </a:r>
            <a:endParaRPr lang="en-US" altLang="en-US"/>
          </a:p>
        </p:txBody>
      </p:sp>
      <p:sp>
        <p:nvSpPr>
          <p:cNvPr id="5129" name="Rectangle 9"/>
          <p:cNvSpPr>
            <a:spLocks noGrp="1" noChangeArrowheads="1"/>
          </p:cNvSpPr>
          <p:nvPr>
            <p:ph type="ctrTitle" sz="quarter"/>
          </p:nvPr>
        </p:nvSpPr>
        <p:spPr>
          <a:xfrm>
            <a:off x="2133600" y="2286000"/>
            <a:ext cx="6477000" cy="1143000"/>
          </a:xfrm>
          <a:noFill/>
        </p:spPr>
        <p:txBody>
          <a:bodyPr anchor="ctr"/>
          <a:lstStyle>
            <a:lvl1pPr>
              <a:lnSpc>
                <a:spcPts val="4400"/>
              </a:lnSpc>
              <a:defRPr sz="4000">
                <a:solidFill>
                  <a:schemeClr val="tx1"/>
                </a:solidFill>
              </a:defRPr>
            </a:lvl1pPr>
          </a:lstStyle>
          <a:p>
            <a:r>
              <a:rPr lang="en-US" smtClean="0"/>
              <a:t>Click to edit Master title style</a:t>
            </a:r>
            <a:endParaRPr lang="en-US"/>
          </a:p>
        </p:txBody>
      </p:sp>
      <p:sp>
        <p:nvSpPr>
          <p:cNvPr id="5147" name="Text Box 27"/>
          <p:cNvSpPr txBox="1">
            <a:spLocks noChangeArrowheads="1"/>
          </p:cNvSpPr>
          <p:nvPr/>
        </p:nvSpPr>
        <p:spPr bwMode="auto">
          <a:xfrm>
            <a:off x="2286000" y="6541093"/>
            <a:ext cx="1981200" cy="240707"/>
          </a:xfrm>
          <a:prstGeom prst="rect">
            <a:avLst/>
          </a:prstGeom>
          <a:noFill/>
          <a:ln w="9525">
            <a:noFill/>
            <a:miter lim="800000"/>
            <a:headEnd/>
            <a:tailEnd/>
          </a:ln>
          <a:effectLst/>
        </p:spPr>
        <p:txBody>
          <a:bodyPr>
            <a:spAutoFit/>
          </a:bodyPr>
          <a:lstStyle/>
          <a:p>
            <a:pPr algn="l" defTabSz="914400">
              <a:lnSpc>
                <a:spcPts val="1300"/>
              </a:lnSpc>
              <a:spcAft>
                <a:spcPct val="0"/>
              </a:spcAft>
            </a:pPr>
            <a:r>
              <a:rPr lang="en-US" sz="800" b="0" dirty="0"/>
              <a:t>For Internal MITRE </a:t>
            </a:r>
            <a:r>
              <a:rPr lang="en-US" sz="800" b="0" dirty="0" smtClean="0"/>
              <a:t>Use.</a:t>
            </a:r>
            <a:endParaRPr lang="en-US" sz="800" b="0" dirty="0"/>
          </a:p>
        </p:txBody>
      </p:sp>
      <p:pic>
        <p:nvPicPr>
          <p:cNvPr id="10" name="Picture 35" descr="C2C_final_OL"/>
          <p:cNvPicPr>
            <a:picLocks noChangeAspect="1" noChangeArrowheads="1"/>
          </p:cNvPicPr>
          <p:nvPr userDrawn="1"/>
        </p:nvPicPr>
        <p:blipFill>
          <a:blip r:embed="rId2"/>
          <a:srcRect/>
          <a:stretch>
            <a:fillRect/>
          </a:stretch>
        </p:blipFill>
        <p:spPr bwMode="auto">
          <a:xfrm>
            <a:off x="76200" y="80962"/>
            <a:ext cx="1219200" cy="1062038"/>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Slide Number Placeholder 3"/>
          <p:cNvSpPr>
            <a:spLocks noGrp="1"/>
          </p:cNvSpPr>
          <p:nvPr>
            <p:ph type="sldNum" sz="quarter" idx="10"/>
          </p:nvPr>
        </p:nvSpPr>
        <p:spPr/>
        <p:txBody>
          <a:bodyPr/>
          <a:lstStyle>
            <a:lvl1pPr>
              <a:defRPr/>
            </a:lvl1pPr>
          </a:lstStyle>
          <a:p>
            <a:fld id="{96A01E13-3C84-41DC-A974-41C562D0AEA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32550" y="381000"/>
            <a:ext cx="1924050" cy="57229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60400" y="381000"/>
            <a:ext cx="5619750" cy="57229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Slide Number Placeholder 3"/>
          <p:cNvSpPr>
            <a:spLocks noGrp="1"/>
          </p:cNvSpPr>
          <p:nvPr>
            <p:ph type="sldNum" sz="quarter" idx="10"/>
          </p:nvPr>
        </p:nvSpPr>
        <p:spPr/>
        <p:txBody>
          <a:bodyPr/>
          <a:lstStyle>
            <a:lvl1pPr>
              <a:defRPr/>
            </a:lvl1pPr>
          </a:lstStyle>
          <a:p>
            <a:fld id="{156B07EB-F805-493D-9250-B078F152FD5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0">
                <a:schemeClr val="tx2">
                  <a:lumMod val="20000"/>
                  <a:lumOff val="80000"/>
                  <a:alpha val="50000"/>
                </a:schemeClr>
              </a:gs>
              <a:gs pos="5000">
                <a:schemeClr val="tx2">
                  <a:lumMod val="20000"/>
                  <a:lumOff val="80000"/>
                  <a:alpha val="15000"/>
                </a:schemeClr>
              </a:gs>
              <a:gs pos="80000">
                <a:schemeClr val="bg1"/>
              </a:gs>
            </a:gsLst>
            <a:lin ang="0" scaled="0"/>
          </a:gradFill>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Font typeface="Arial" pitchFamily="34" charset="0"/>
              <a:buChar cha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Slide Number Placeholder 3"/>
          <p:cNvSpPr>
            <a:spLocks noGrp="1"/>
          </p:cNvSpPr>
          <p:nvPr>
            <p:ph type="sldNum" sz="quarter" idx="10"/>
          </p:nvPr>
        </p:nvSpPr>
        <p:spPr/>
        <p:txBody>
          <a:bodyPr/>
          <a:lstStyle>
            <a:lvl1pPr>
              <a:defRPr/>
            </a:lvl1pPr>
          </a:lstStyle>
          <a:p>
            <a:fld id="{CA538793-F95B-4CFC-9A87-DBAD57B24C1D}"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32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17127CB1-B9F0-4851-9763-EA453DC0ED0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60400" y="1295400"/>
            <a:ext cx="3771900" cy="4808538"/>
          </a:xfrm>
        </p:spPr>
        <p:txBody>
          <a:bodyPr/>
          <a:lstStyle>
            <a:lvl1pPr>
              <a:buFont typeface="Arial" pitchFamily="34" charset="0"/>
              <a:buChar char="■"/>
              <a:defRPr sz="2000">
                <a:latin typeface="Arial" pitchFamily="34" charset="0"/>
              </a:defRPr>
            </a:lvl1pPr>
            <a:lvl2pPr>
              <a:defRPr sz="1800">
                <a:latin typeface="Arial" pitchFamily="34" charset="0"/>
              </a:defRPr>
            </a:lvl2pPr>
            <a:lvl3pPr>
              <a:buFont typeface="Arial" pitchFamily="34" charset="0"/>
              <a:buChar char="■"/>
              <a:defRPr sz="1600">
                <a:latin typeface="Arial" pitchFamily="34" charset="0"/>
              </a:defRPr>
            </a:lvl3pPr>
            <a:lvl4pPr>
              <a:defRPr sz="1400">
                <a:latin typeface="Arial" pitchFamily="34" charset="0"/>
              </a:defRPr>
            </a:lvl4pPr>
            <a:lvl5pPr>
              <a:defRPr sz="1400">
                <a:latin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Content Placeholder 3"/>
          <p:cNvSpPr>
            <a:spLocks noGrp="1"/>
          </p:cNvSpPr>
          <p:nvPr>
            <p:ph sz="half" idx="2"/>
          </p:nvPr>
        </p:nvSpPr>
        <p:spPr>
          <a:xfrm>
            <a:off x="4584700" y="1295400"/>
            <a:ext cx="3771900" cy="4808538"/>
          </a:xfrm>
        </p:spPr>
        <p:txBody>
          <a:bodyPr/>
          <a:lstStyle>
            <a:lvl1pPr>
              <a:defRPr sz="2000">
                <a:latin typeface="Arial" pitchFamily="34" charset="0"/>
              </a:defRPr>
            </a:lvl1pPr>
            <a:lvl2pPr>
              <a:defRPr sz="1800">
                <a:latin typeface="Arial" pitchFamily="34" charset="0"/>
              </a:defRPr>
            </a:lvl2pPr>
            <a:lvl3pPr>
              <a:defRPr sz="1600">
                <a:latin typeface="Arial" pitchFamily="34" charset="0"/>
              </a:defRPr>
            </a:lvl3pPr>
            <a:lvl4pPr>
              <a:defRPr sz="1400">
                <a:latin typeface="Arial" pitchFamily="34" charset="0"/>
              </a:defRPr>
            </a:lvl4pPr>
            <a:lvl5pPr>
              <a:defRPr sz="1400">
                <a:latin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p:cNvSpPr>
            <a:spLocks noGrp="1"/>
          </p:cNvSpPr>
          <p:nvPr>
            <p:ph type="sldNum" sz="quarter" idx="10"/>
          </p:nvPr>
        </p:nvSpPr>
        <p:spPr/>
        <p:txBody>
          <a:bodyPr/>
          <a:lstStyle>
            <a:lvl1pPr>
              <a:defRPr/>
            </a:lvl1pPr>
          </a:lstStyle>
          <a:p>
            <a:fld id="{63337DF1-FFD0-467C-AEC8-891FB64B6D8E}"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4478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4645025" y="14478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7" name="Slide Number Placeholder 6"/>
          <p:cNvSpPr>
            <a:spLocks noGrp="1"/>
          </p:cNvSpPr>
          <p:nvPr>
            <p:ph type="sldNum" sz="quarter" idx="10"/>
          </p:nvPr>
        </p:nvSpPr>
        <p:spPr/>
        <p:txBody>
          <a:bodyPr/>
          <a:lstStyle>
            <a:lvl1pPr>
              <a:defRPr/>
            </a:lvl1pPr>
          </a:lstStyle>
          <a:p>
            <a:fld id="{49BD7E83-2C38-4E06-9310-D03C0AC1459F}"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C385EAEB-546A-4E88-B145-1FAD9C408165}"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6EC1F5EB-BA1D-4F22-94ED-B2480B2BF32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F4FD9362-D96C-4B50-92AA-E6BB6E713E2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6EEECFD7-6017-4380-ADE9-6F6301FD5311}"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64999">
              <a:schemeClr val="bg1"/>
            </a:gs>
            <a:gs pos="100000">
              <a:schemeClr val="tx2">
                <a:lumMod val="20000"/>
                <a:lumOff val="80000"/>
                <a:alpha val="50000"/>
              </a:schemeClr>
            </a:gs>
          </a:gsLst>
          <a:lin ang="5400000" scaled="0"/>
          <a:tileRect/>
        </a:gra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sldNum" sz="quarter" idx="4"/>
          </p:nvPr>
        </p:nvSpPr>
        <p:spPr bwMode="auto">
          <a:xfrm>
            <a:off x="8382000" y="6400800"/>
            <a:ext cx="533400" cy="152400"/>
          </a:xfrm>
          <a:prstGeom prst="rect">
            <a:avLst/>
          </a:prstGeom>
          <a:noFill/>
          <a:ln w="9525">
            <a:noFill/>
            <a:miter lim="800000"/>
            <a:headEnd/>
            <a:tailEnd/>
          </a:ln>
          <a:effectLst/>
        </p:spPr>
        <p:txBody>
          <a:bodyPr vert="horz" wrap="none" lIns="92064" tIns="46033" rIns="92064" bIns="46033" numCol="1" anchor="ctr" anchorCtr="0" compatLnSpc="1">
            <a:prstTxWarp prst="textNoShape">
              <a:avLst/>
            </a:prstTxWarp>
          </a:bodyPr>
          <a:lstStyle>
            <a:lvl1pPr algn="r">
              <a:lnSpc>
                <a:spcPct val="120000"/>
              </a:lnSpc>
              <a:spcAft>
                <a:spcPct val="0"/>
              </a:spcAft>
              <a:buClrTx/>
              <a:defRPr sz="800">
                <a:solidFill>
                  <a:schemeClr val="tx2"/>
                </a:solidFill>
              </a:defRPr>
            </a:lvl1pPr>
          </a:lstStyle>
          <a:p>
            <a:fld id="{2C333527-BB03-47C3-B68C-229951B94A0F}" type="slidenum">
              <a:rPr lang="en-US"/>
              <a:pPr/>
              <a:t>‹#›</a:t>
            </a:fld>
            <a:endParaRPr lang="en-US"/>
          </a:p>
        </p:txBody>
      </p:sp>
      <p:sp>
        <p:nvSpPr>
          <p:cNvPr id="4099" name="Rectangle 3"/>
          <p:cNvSpPr>
            <a:spLocks noGrp="1" noChangeArrowheads="1"/>
          </p:cNvSpPr>
          <p:nvPr>
            <p:ph type="title"/>
          </p:nvPr>
        </p:nvSpPr>
        <p:spPr bwMode="auto">
          <a:xfrm>
            <a:off x="0" y="381000"/>
            <a:ext cx="8382000" cy="457200"/>
          </a:xfrm>
          <a:prstGeom prst="rect">
            <a:avLst/>
          </a:prstGeom>
          <a:gradFill flip="none" rotWithShape="1">
            <a:gsLst>
              <a:gs pos="0">
                <a:schemeClr val="tx2">
                  <a:lumMod val="20000"/>
                  <a:lumOff val="80000"/>
                  <a:alpha val="50000"/>
                </a:schemeClr>
              </a:gs>
              <a:gs pos="5000">
                <a:schemeClr val="tx2">
                  <a:lumMod val="20000"/>
                  <a:lumOff val="80000"/>
                  <a:alpha val="15000"/>
                </a:schemeClr>
              </a:gs>
              <a:gs pos="80000">
                <a:schemeClr val="bg1"/>
              </a:gs>
            </a:gsLst>
            <a:lin ang="0" scaled="0"/>
            <a:tileRect/>
          </a:gradFill>
          <a:ln w="9525">
            <a:noFill/>
            <a:miter lim="800000"/>
            <a:headEnd/>
            <a:tailEnd/>
          </a:ln>
          <a:effectLst/>
        </p:spPr>
        <p:txBody>
          <a:bodyPr vert="horz" wrap="square" lIns="182880" tIns="45720" rIns="91440" bIns="45720" numCol="1" anchor="t" anchorCtr="0" compatLnSpc="1">
            <a:prstTxWarp prst="textNoShape">
              <a:avLst/>
            </a:prstTxWarp>
          </a:bodyPr>
          <a:lstStyle/>
          <a:p>
            <a:pPr lvl="0"/>
            <a:r>
              <a:rPr lang="en-US" dirty="0" smtClean="0"/>
              <a:t>Click to edit Master title style</a:t>
            </a:r>
          </a:p>
        </p:txBody>
      </p:sp>
      <p:sp>
        <p:nvSpPr>
          <p:cNvPr id="4100" name="Rectangle 4"/>
          <p:cNvSpPr>
            <a:spLocks noGrp="1" noChangeArrowheads="1"/>
          </p:cNvSpPr>
          <p:nvPr>
            <p:ph type="body" idx="1"/>
          </p:nvPr>
        </p:nvSpPr>
        <p:spPr bwMode="auto">
          <a:xfrm>
            <a:off x="152400" y="1295400"/>
            <a:ext cx="8763000" cy="48085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102" name="Rectangle 6"/>
          <p:cNvSpPr>
            <a:spLocks noChangeArrowheads="1"/>
          </p:cNvSpPr>
          <p:nvPr/>
        </p:nvSpPr>
        <p:spPr bwMode="auto">
          <a:xfrm>
            <a:off x="7740650" y="0"/>
            <a:ext cx="1403350" cy="127000"/>
          </a:xfrm>
          <a:prstGeom prst="rect">
            <a:avLst/>
          </a:prstGeom>
          <a:solidFill>
            <a:srgbClr val="FDAA03"/>
          </a:solidFill>
          <a:ln w="9525">
            <a:noFill/>
            <a:miter lim="800000"/>
            <a:headEnd/>
            <a:tailEnd/>
          </a:ln>
          <a:effectLst>
            <a:innerShdw blurRad="25400" dist="12700" dir="10800000">
              <a:prstClr val="black">
                <a:alpha val="50000"/>
              </a:prstClr>
            </a:innerShdw>
          </a:effectLst>
        </p:spPr>
        <p:txBody>
          <a:bodyPr wrap="none" anchor="ctr"/>
          <a:lstStyle/>
          <a:p>
            <a:endParaRPr lang="en-US"/>
          </a:p>
        </p:txBody>
      </p:sp>
      <p:sp>
        <p:nvSpPr>
          <p:cNvPr id="4107" name="Rectangle 11"/>
          <p:cNvSpPr>
            <a:spLocks noChangeArrowheads="1"/>
          </p:cNvSpPr>
          <p:nvPr/>
        </p:nvSpPr>
        <p:spPr bwMode="auto">
          <a:xfrm>
            <a:off x="7886700" y="0"/>
            <a:ext cx="1257300" cy="220663"/>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8100000" scaled="1"/>
            <a:tileRect/>
          </a:gradFill>
          <a:ln w="9525">
            <a:noFill/>
            <a:miter lim="800000"/>
            <a:headEnd/>
            <a:tailEnd/>
          </a:ln>
          <a:effectLst>
            <a:outerShdw blurRad="25400" dist="25400" dir="2700000" algn="tl" rotWithShape="0">
              <a:prstClr val="black">
                <a:alpha val="40000"/>
              </a:prstClr>
            </a:outerShdw>
          </a:effectLst>
          <a:scene3d>
            <a:camera prst="orthographicFront"/>
            <a:lightRig rig="threePt" dir="t"/>
          </a:scene3d>
          <a:sp3d prstMaterial="matte"/>
        </p:spPr>
        <p:txBody>
          <a:bodyPr wrap="none" anchor="ctr"/>
          <a:lstStyle/>
          <a:p>
            <a:endParaRPr lang="en-US">
              <a:solidFill>
                <a:schemeClr val="tx2"/>
              </a:solidFill>
            </a:endParaRPr>
          </a:p>
        </p:txBody>
      </p:sp>
      <p:sp>
        <p:nvSpPr>
          <p:cNvPr id="4122" name="Line 26"/>
          <p:cNvSpPr>
            <a:spLocks noChangeShapeType="1"/>
          </p:cNvSpPr>
          <p:nvPr/>
        </p:nvSpPr>
        <p:spPr bwMode="auto">
          <a:xfrm>
            <a:off x="152400" y="6400800"/>
            <a:ext cx="8763000" cy="0"/>
          </a:xfrm>
          <a:prstGeom prst="line">
            <a:avLst/>
          </a:prstGeom>
          <a:noFill/>
          <a:ln w="6350">
            <a:solidFill>
              <a:srgbClr val="FF9900"/>
            </a:solidFill>
            <a:round/>
            <a:headEnd/>
            <a:tailEnd/>
          </a:ln>
          <a:effectLst/>
        </p:spPr>
        <p:txBody>
          <a:bodyPr wrap="none" anchor="ctr"/>
          <a:lstStyle/>
          <a:p>
            <a:endParaRPr lang="en-US"/>
          </a:p>
        </p:txBody>
      </p:sp>
      <p:sp>
        <p:nvSpPr>
          <p:cNvPr id="11" name="Text Box 34"/>
          <p:cNvSpPr txBox="1">
            <a:spLocks noChangeArrowheads="1"/>
          </p:cNvSpPr>
          <p:nvPr/>
        </p:nvSpPr>
        <p:spPr bwMode="auto">
          <a:xfrm>
            <a:off x="6411926" y="6541093"/>
            <a:ext cx="2592376" cy="215444"/>
          </a:xfrm>
          <a:prstGeom prst="rect">
            <a:avLst/>
          </a:prstGeom>
          <a:noFill/>
          <a:ln w="9525">
            <a:noFill/>
            <a:miter lim="800000"/>
            <a:headEnd/>
            <a:tailEnd/>
          </a:ln>
          <a:effectLst/>
        </p:spPr>
        <p:txBody>
          <a:bodyPr wrap="none">
            <a:spAutoFit/>
          </a:bodyPr>
          <a:lstStyle/>
          <a:p>
            <a:pPr algn="r">
              <a:lnSpc>
                <a:spcPct val="100000"/>
              </a:lnSpc>
              <a:spcAft>
                <a:spcPct val="0"/>
              </a:spcAft>
              <a:buClrTx/>
            </a:pPr>
            <a:r>
              <a:rPr lang="en-US" altLang="en-US" sz="800" b="0" dirty="0" smtClean="0"/>
              <a:t>© 2008</a:t>
            </a:r>
            <a:r>
              <a:rPr lang="en-US" altLang="en-US" sz="800" b="0" baseline="0" dirty="0" smtClean="0"/>
              <a:t> </a:t>
            </a:r>
            <a:r>
              <a:rPr lang="en-US" altLang="en-US" sz="800" b="0" dirty="0" smtClean="0"/>
              <a:t>The MITRE Corporation. All rights Reserved.</a:t>
            </a:r>
            <a:endParaRPr lang="en-US" altLang="en-US" sz="800" b="0" dirty="0"/>
          </a:p>
        </p:txBody>
      </p:sp>
      <p:sp>
        <p:nvSpPr>
          <p:cNvPr id="13" name="TextBox 12"/>
          <p:cNvSpPr txBox="1"/>
          <p:nvPr/>
        </p:nvSpPr>
        <p:spPr>
          <a:xfrm>
            <a:off x="0" y="6387718"/>
            <a:ext cx="1219200" cy="394082"/>
          </a:xfrm>
          <a:prstGeom prst="rect">
            <a:avLst/>
          </a:prstGeom>
          <a:noFill/>
        </p:spPr>
        <p:txBody>
          <a:bodyPr wrap="square" rtlCol="0">
            <a:spAutoFit/>
            <a:scene3d>
              <a:camera prst="orthographicFront"/>
              <a:lightRig rig="freezing" dir="t"/>
            </a:scene3d>
            <a:sp3d prstMaterial="dkEdge"/>
          </a:bodyPr>
          <a:lstStyle/>
          <a:p>
            <a:r>
              <a:rPr lang="en-US" sz="2000" baseline="0" dirty="0" smtClean="0">
                <a:solidFill>
                  <a:srgbClr val="003399"/>
                </a:solidFill>
                <a:effectLst>
                  <a:reflection blurRad="6350" stA="55000" endA="300" endPos="45500" dir="5400000" sy="-100000" algn="bl" rotWithShape="0"/>
                </a:effectLst>
                <a:latin typeface="MITRE" pitchFamily="82" charset="0"/>
              </a:rPr>
              <a:t>MITRE</a:t>
            </a:r>
            <a:endParaRPr lang="en-US" sz="2000" baseline="0" dirty="0">
              <a:solidFill>
                <a:srgbClr val="003399"/>
              </a:solidFill>
              <a:effectLst>
                <a:reflection blurRad="6350" stA="55000" endA="300" endPos="45500" dir="5400000" sy="-100000" algn="bl" rotWithShape="0"/>
              </a:effectLst>
              <a:latin typeface="MITRE" pitchFamily="82" charset="0"/>
            </a:endParaRPr>
          </a:p>
        </p:txBody>
      </p:sp>
      <p:pic>
        <p:nvPicPr>
          <p:cNvPr id="14" name="Picture 35" descr="C2C_final_OL"/>
          <p:cNvPicPr>
            <a:picLocks noChangeAspect="1" noChangeArrowheads="1"/>
          </p:cNvPicPr>
          <p:nvPr/>
        </p:nvPicPr>
        <p:blipFill>
          <a:blip r:embed="rId13" cstate="print"/>
          <a:srcRect/>
          <a:stretch>
            <a:fillRect/>
          </a:stretch>
        </p:blipFill>
        <p:spPr bwMode="auto">
          <a:xfrm>
            <a:off x="8458200" y="304800"/>
            <a:ext cx="612332" cy="533399"/>
          </a:xfrm>
          <a:prstGeom prst="rect">
            <a:avLst/>
          </a:prstGeom>
          <a:noFill/>
          <a:ln w="9525">
            <a:noFill/>
            <a:miter lim="800000"/>
            <a:headEnd/>
            <a:tailEnd/>
          </a:ln>
          <a:effectLst>
            <a:outerShdw blurRad="63500" sx="102000" sy="102000" algn="ctr" rotWithShape="0">
              <a:prstClr val="black">
                <a:alpha val="40000"/>
              </a:prstClr>
            </a:outerShdw>
          </a:effectLst>
        </p:spPr>
      </p:pic>
      <p:cxnSp>
        <p:nvCxnSpPr>
          <p:cNvPr id="16" name="Straight Connector 15"/>
          <p:cNvCxnSpPr/>
          <p:nvPr userDrawn="1"/>
        </p:nvCxnSpPr>
        <p:spPr bwMode="auto">
          <a:xfrm>
            <a:off x="0" y="304800"/>
            <a:ext cx="4343400" cy="1588"/>
          </a:xfrm>
          <a:prstGeom prst="line">
            <a:avLst/>
          </a:prstGeom>
          <a:solidFill>
            <a:srgbClr val="FFCC99"/>
          </a:solidFill>
          <a:ln w="12700" cap="flat" cmpd="sng" algn="ctr">
            <a:gradFill flip="none" rotWithShape="1">
              <a:gsLst>
                <a:gs pos="0">
                  <a:srgbClr val="003399"/>
                </a:gs>
                <a:gs pos="90000">
                  <a:srgbClr val="003399"/>
                </a:gs>
                <a:gs pos="100000">
                  <a:schemeClr val="bg1">
                    <a:alpha val="0"/>
                  </a:schemeClr>
                </a:gs>
              </a:gsLst>
              <a:lin ang="0" scaled="1"/>
              <a:tileRect/>
            </a:gradFill>
            <a:prstDash val="solid"/>
            <a:round/>
            <a:headEnd type="none" w="med" len="med"/>
            <a:tailEnd type="none" w="med" len="med"/>
          </a:ln>
          <a:effec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dt="0"/>
  <p:txStyles>
    <p:titleStyle>
      <a:lvl1pPr algn="l" rtl="0" eaLnBrk="1" fontAlgn="base" hangingPunct="1">
        <a:lnSpc>
          <a:spcPts val="3000"/>
        </a:lnSpc>
        <a:spcBef>
          <a:spcPct val="0"/>
        </a:spcBef>
        <a:spcAft>
          <a:spcPct val="0"/>
        </a:spcAft>
        <a:defRPr sz="2800" b="1">
          <a:solidFill>
            <a:srgbClr val="000099"/>
          </a:solidFill>
          <a:latin typeface="+mj-lt"/>
          <a:ea typeface="+mj-ea"/>
          <a:cs typeface="+mj-cs"/>
        </a:defRPr>
      </a:lvl1pPr>
      <a:lvl2pPr algn="l" rtl="0" eaLnBrk="1" fontAlgn="base" hangingPunct="1">
        <a:lnSpc>
          <a:spcPts val="3000"/>
        </a:lnSpc>
        <a:spcBef>
          <a:spcPct val="0"/>
        </a:spcBef>
        <a:spcAft>
          <a:spcPct val="0"/>
        </a:spcAft>
        <a:defRPr sz="2800" b="1">
          <a:solidFill>
            <a:srgbClr val="000099"/>
          </a:solidFill>
          <a:latin typeface="Arial" charset="0"/>
        </a:defRPr>
      </a:lvl2pPr>
      <a:lvl3pPr algn="l" rtl="0" eaLnBrk="1" fontAlgn="base" hangingPunct="1">
        <a:lnSpc>
          <a:spcPts val="3000"/>
        </a:lnSpc>
        <a:spcBef>
          <a:spcPct val="0"/>
        </a:spcBef>
        <a:spcAft>
          <a:spcPct val="0"/>
        </a:spcAft>
        <a:defRPr sz="2800" b="1">
          <a:solidFill>
            <a:srgbClr val="000099"/>
          </a:solidFill>
          <a:latin typeface="Arial" charset="0"/>
        </a:defRPr>
      </a:lvl3pPr>
      <a:lvl4pPr algn="l" rtl="0" eaLnBrk="1" fontAlgn="base" hangingPunct="1">
        <a:lnSpc>
          <a:spcPts val="3000"/>
        </a:lnSpc>
        <a:spcBef>
          <a:spcPct val="0"/>
        </a:spcBef>
        <a:spcAft>
          <a:spcPct val="0"/>
        </a:spcAft>
        <a:defRPr sz="2800" b="1">
          <a:solidFill>
            <a:srgbClr val="000099"/>
          </a:solidFill>
          <a:latin typeface="Arial" charset="0"/>
        </a:defRPr>
      </a:lvl4pPr>
      <a:lvl5pPr algn="l" rtl="0" eaLnBrk="1" fontAlgn="base" hangingPunct="1">
        <a:lnSpc>
          <a:spcPts val="3000"/>
        </a:lnSpc>
        <a:spcBef>
          <a:spcPct val="0"/>
        </a:spcBef>
        <a:spcAft>
          <a:spcPct val="0"/>
        </a:spcAft>
        <a:defRPr sz="2800" b="1">
          <a:solidFill>
            <a:srgbClr val="000099"/>
          </a:solidFill>
          <a:latin typeface="Arial" charset="0"/>
        </a:defRPr>
      </a:lvl5pPr>
      <a:lvl6pPr marL="457200" algn="l" rtl="0" eaLnBrk="1" fontAlgn="base" hangingPunct="1">
        <a:lnSpc>
          <a:spcPts val="3000"/>
        </a:lnSpc>
        <a:spcBef>
          <a:spcPct val="0"/>
        </a:spcBef>
        <a:spcAft>
          <a:spcPct val="0"/>
        </a:spcAft>
        <a:defRPr sz="2800" b="1">
          <a:solidFill>
            <a:srgbClr val="000099"/>
          </a:solidFill>
          <a:latin typeface="Arial" charset="0"/>
        </a:defRPr>
      </a:lvl6pPr>
      <a:lvl7pPr marL="914400" algn="l" rtl="0" eaLnBrk="1" fontAlgn="base" hangingPunct="1">
        <a:lnSpc>
          <a:spcPts val="3000"/>
        </a:lnSpc>
        <a:spcBef>
          <a:spcPct val="0"/>
        </a:spcBef>
        <a:spcAft>
          <a:spcPct val="0"/>
        </a:spcAft>
        <a:defRPr sz="2800" b="1">
          <a:solidFill>
            <a:srgbClr val="000099"/>
          </a:solidFill>
          <a:latin typeface="Arial" charset="0"/>
        </a:defRPr>
      </a:lvl7pPr>
      <a:lvl8pPr marL="1371600" algn="l" rtl="0" eaLnBrk="1" fontAlgn="base" hangingPunct="1">
        <a:lnSpc>
          <a:spcPts val="3000"/>
        </a:lnSpc>
        <a:spcBef>
          <a:spcPct val="0"/>
        </a:spcBef>
        <a:spcAft>
          <a:spcPct val="0"/>
        </a:spcAft>
        <a:defRPr sz="2800" b="1">
          <a:solidFill>
            <a:srgbClr val="000099"/>
          </a:solidFill>
          <a:latin typeface="Arial" charset="0"/>
        </a:defRPr>
      </a:lvl8pPr>
      <a:lvl9pPr marL="1828800" algn="l" rtl="0" eaLnBrk="1" fontAlgn="base" hangingPunct="1">
        <a:lnSpc>
          <a:spcPts val="3000"/>
        </a:lnSpc>
        <a:spcBef>
          <a:spcPct val="0"/>
        </a:spcBef>
        <a:spcAft>
          <a:spcPct val="0"/>
        </a:spcAft>
        <a:defRPr sz="2800" b="1">
          <a:solidFill>
            <a:srgbClr val="000099"/>
          </a:solidFill>
          <a:latin typeface="Arial" charset="0"/>
        </a:defRPr>
      </a:lvl9pPr>
    </p:titleStyle>
    <p:bodyStyle>
      <a:lvl1pPr marL="227013" indent="-227013" algn="l" rtl="0" eaLnBrk="1" fontAlgn="base" hangingPunct="1">
        <a:lnSpc>
          <a:spcPts val="2000"/>
        </a:lnSpc>
        <a:spcBef>
          <a:spcPct val="0"/>
        </a:spcBef>
        <a:spcAft>
          <a:spcPts val="800"/>
        </a:spcAft>
        <a:buClr>
          <a:srgbClr val="FDAA03"/>
        </a:buClr>
        <a:buSzPct val="100000"/>
        <a:buFont typeface="Arial" pitchFamily="34" charset="0"/>
        <a:buChar char="■"/>
        <a:defRPr sz="2000" b="1" baseline="0">
          <a:solidFill>
            <a:schemeClr val="tx1"/>
          </a:solidFill>
          <a:latin typeface="Arial" pitchFamily="34" charset="0"/>
          <a:ea typeface="+mn-ea"/>
          <a:cs typeface="+mn-cs"/>
        </a:defRPr>
      </a:lvl1pPr>
      <a:lvl2pPr marL="568325" indent="-227013" algn="l" rtl="0" eaLnBrk="1" fontAlgn="base" hangingPunct="1">
        <a:lnSpc>
          <a:spcPts val="1800"/>
        </a:lnSpc>
        <a:spcBef>
          <a:spcPct val="0"/>
        </a:spcBef>
        <a:spcAft>
          <a:spcPts val="800"/>
        </a:spcAft>
        <a:buClr>
          <a:srgbClr val="FDAA03"/>
        </a:buClr>
        <a:buFont typeface="Arial" pitchFamily="34" charset="0"/>
        <a:buChar char="–"/>
        <a:defRPr b="1">
          <a:solidFill>
            <a:schemeClr val="tx1"/>
          </a:solidFill>
          <a:latin typeface="+mn-lt"/>
        </a:defRPr>
      </a:lvl2pPr>
      <a:lvl3pPr marL="909638" indent="-168275" algn="l" rtl="0" eaLnBrk="1" fontAlgn="base" hangingPunct="1">
        <a:lnSpc>
          <a:spcPts val="1600"/>
        </a:lnSpc>
        <a:spcBef>
          <a:spcPct val="0"/>
        </a:spcBef>
        <a:spcAft>
          <a:spcPts val="800"/>
        </a:spcAft>
        <a:buClr>
          <a:srgbClr val="FDAA03"/>
        </a:buClr>
        <a:buSzPct val="100000"/>
        <a:buFont typeface="Arial" pitchFamily="34" charset="0"/>
        <a:buChar char="■"/>
        <a:defRPr sz="1600" b="1">
          <a:solidFill>
            <a:schemeClr val="tx1"/>
          </a:solidFill>
          <a:latin typeface="+mn-lt"/>
        </a:defRPr>
      </a:lvl3pPr>
      <a:lvl4pPr marL="1143000" indent="-114300" algn="l" rtl="0" eaLnBrk="1" fontAlgn="base" hangingPunct="1">
        <a:lnSpc>
          <a:spcPts val="1400"/>
        </a:lnSpc>
        <a:spcBef>
          <a:spcPct val="0"/>
        </a:spcBef>
        <a:spcAft>
          <a:spcPts val="800"/>
        </a:spcAft>
        <a:buClr>
          <a:srgbClr val="FDAA03"/>
        </a:buClr>
        <a:buFont typeface="Arial" pitchFamily="34" charset="0"/>
        <a:buChar char="­"/>
        <a:defRPr sz="1400" b="1">
          <a:solidFill>
            <a:schemeClr val="tx1"/>
          </a:solidFill>
          <a:latin typeface="+mn-lt"/>
        </a:defRPr>
      </a:lvl4pPr>
      <a:lvl5pPr marL="1371600" indent="-114300" algn="l" rtl="0" eaLnBrk="1" fontAlgn="base" hangingPunct="1">
        <a:lnSpc>
          <a:spcPts val="1200"/>
        </a:lnSpc>
        <a:spcBef>
          <a:spcPct val="0"/>
        </a:spcBef>
        <a:spcAft>
          <a:spcPts val="800"/>
        </a:spcAft>
        <a:buClr>
          <a:srgbClr val="FDAA03"/>
        </a:buClr>
        <a:buSzPct val="70000"/>
        <a:buFont typeface="Arial" pitchFamily="34" charset="0"/>
        <a:buChar char="■"/>
        <a:defRPr sz="1200" b="1">
          <a:solidFill>
            <a:schemeClr val="tx1"/>
          </a:solidFill>
          <a:latin typeface="+mn-lt"/>
        </a:defRPr>
      </a:lvl5pPr>
      <a:lvl6pPr marL="1828800" indent="-114300" algn="l" rtl="0" eaLnBrk="1" fontAlgn="base" hangingPunct="1">
        <a:lnSpc>
          <a:spcPts val="1200"/>
        </a:lnSpc>
        <a:spcBef>
          <a:spcPct val="0"/>
        </a:spcBef>
        <a:spcAft>
          <a:spcPts val="800"/>
        </a:spcAft>
        <a:buClr>
          <a:srgbClr val="FDAA03"/>
        </a:buClr>
        <a:buSzPct val="50000"/>
        <a:buFont typeface="Wingdings" pitchFamily="2" charset="2"/>
        <a:buChar char="n"/>
        <a:defRPr sz="1200" b="1">
          <a:solidFill>
            <a:schemeClr val="tx1"/>
          </a:solidFill>
          <a:latin typeface="+mn-lt"/>
        </a:defRPr>
      </a:lvl6pPr>
      <a:lvl7pPr marL="2286000" indent="-114300" algn="l" rtl="0" eaLnBrk="1" fontAlgn="base" hangingPunct="1">
        <a:lnSpc>
          <a:spcPts val="1200"/>
        </a:lnSpc>
        <a:spcBef>
          <a:spcPct val="0"/>
        </a:spcBef>
        <a:spcAft>
          <a:spcPts val="800"/>
        </a:spcAft>
        <a:buClr>
          <a:srgbClr val="FDAA03"/>
        </a:buClr>
        <a:buSzPct val="50000"/>
        <a:buFont typeface="Wingdings" pitchFamily="2" charset="2"/>
        <a:buChar char="n"/>
        <a:defRPr sz="1200" b="1">
          <a:solidFill>
            <a:schemeClr val="tx1"/>
          </a:solidFill>
          <a:latin typeface="+mn-lt"/>
        </a:defRPr>
      </a:lvl7pPr>
      <a:lvl8pPr marL="2743200" indent="-114300" algn="l" rtl="0" eaLnBrk="1" fontAlgn="base" hangingPunct="1">
        <a:lnSpc>
          <a:spcPts val="1200"/>
        </a:lnSpc>
        <a:spcBef>
          <a:spcPct val="0"/>
        </a:spcBef>
        <a:spcAft>
          <a:spcPts val="800"/>
        </a:spcAft>
        <a:buClr>
          <a:srgbClr val="FDAA03"/>
        </a:buClr>
        <a:buSzPct val="50000"/>
        <a:buFont typeface="Wingdings" pitchFamily="2" charset="2"/>
        <a:buChar char="n"/>
        <a:defRPr sz="1200" b="1">
          <a:solidFill>
            <a:schemeClr val="tx1"/>
          </a:solidFill>
          <a:latin typeface="+mn-lt"/>
        </a:defRPr>
      </a:lvl8pPr>
      <a:lvl9pPr marL="3200400" indent="-114300" algn="l" rtl="0" eaLnBrk="1" fontAlgn="base" hangingPunct="1">
        <a:lnSpc>
          <a:spcPts val="1200"/>
        </a:lnSpc>
        <a:spcBef>
          <a:spcPct val="0"/>
        </a:spcBef>
        <a:spcAft>
          <a:spcPts val="800"/>
        </a:spcAft>
        <a:buClr>
          <a:srgbClr val="FDAA03"/>
        </a:buClr>
        <a:buSzPct val="50000"/>
        <a:buFont typeface="Wingdings" pitchFamily="2" charset="2"/>
        <a:buChar char="n"/>
        <a:defRPr sz="12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18.tiff"/><Relationship Id="rId1" Type="http://schemas.openxmlformats.org/officeDocument/2006/relationships/slideLayout" Target="../slideLayouts/slideLayout2.xml"/><Relationship Id="rId4" Type="http://schemas.openxmlformats.org/officeDocument/2006/relationships/image" Target="../media/image20.tif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4.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Examples/Web/VIRD-AP_Concept_Example_12.ht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Layout" Target="../slideLayouts/slideLayout2.xml"/><Relationship Id="rId5" Type="http://schemas.openxmlformats.org/officeDocument/2006/relationships/image" Target="../media/image7.tiff"/><Relationship Id="rId4" Type="http://schemas.openxmlformats.org/officeDocument/2006/relationships/image" Target="../media/image6.tiff"/></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Cover Sheet – Usage Notes</a:t>
            </a:r>
            <a:endParaRPr lang="en-US" dirty="0"/>
          </a:p>
        </p:txBody>
      </p:sp>
      <p:sp>
        <p:nvSpPr>
          <p:cNvPr id="3" name="Content Placeholder 2"/>
          <p:cNvSpPr>
            <a:spLocks noGrp="1"/>
          </p:cNvSpPr>
          <p:nvPr>
            <p:ph idx="1"/>
          </p:nvPr>
        </p:nvSpPr>
        <p:spPr/>
        <p:txBody>
          <a:bodyPr/>
          <a:lstStyle/>
          <a:p>
            <a:pPr>
              <a:lnSpc>
                <a:spcPct val="100000"/>
              </a:lnSpc>
            </a:pPr>
            <a:r>
              <a:rPr lang="en-US" dirty="0" smtClean="0"/>
              <a:t>This presentation is designed for use as a </a:t>
            </a:r>
            <a:r>
              <a:rPr lang="en-US" dirty="0" smtClean="0">
                <a:solidFill>
                  <a:srgbClr val="006600"/>
                </a:solidFill>
              </a:rPr>
              <a:t>training course introduction tool</a:t>
            </a:r>
            <a:r>
              <a:rPr lang="en-US" dirty="0" smtClean="0"/>
              <a:t> and as a </a:t>
            </a:r>
            <a:r>
              <a:rPr lang="en-US" dirty="0" smtClean="0">
                <a:solidFill>
                  <a:srgbClr val="006600"/>
                </a:solidFill>
              </a:rPr>
              <a:t>capability briefing </a:t>
            </a:r>
            <a:r>
              <a:rPr lang="en-US" dirty="0" smtClean="0"/>
              <a:t>on the VIRD-AP. </a:t>
            </a:r>
          </a:p>
          <a:p>
            <a:pPr>
              <a:lnSpc>
                <a:spcPct val="100000"/>
              </a:lnSpc>
            </a:pPr>
            <a:r>
              <a:rPr lang="en-US" dirty="0" smtClean="0"/>
              <a:t>The slide show makes use of layered objects and animations.  When viewing the presentation use </a:t>
            </a:r>
            <a:r>
              <a:rPr lang="en-US" dirty="0" smtClean="0">
                <a:solidFill>
                  <a:srgbClr val="006600"/>
                </a:solidFill>
              </a:rPr>
              <a:t>“Slide Show” </a:t>
            </a:r>
            <a:r>
              <a:rPr lang="en-US" dirty="0" smtClean="0"/>
              <a:t>mode rather than any of the editing modes to see the full content.</a:t>
            </a:r>
          </a:p>
          <a:p>
            <a:pPr>
              <a:lnSpc>
                <a:spcPct val="100000"/>
              </a:lnSpc>
            </a:pPr>
            <a:r>
              <a:rPr lang="en-US" dirty="0" smtClean="0">
                <a:solidFill>
                  <a:srgbClr val="006600"/>
                </a:solidFill>
              </a:rPr>
              <a:t>Microsoft PowerPoint 2007 </a:t>
            </a:r>
            <a:r>
              <a:rPr lang="en-US" dirty="0" smtClean="0"/>
              <a:t>was used to create this presentation.  There is no guarantee that earlier versions of PowerPoint or the PowerPoint viewers will display all of the contents or render the contents as intended.</a:t>
            </a:r>
          </a:p>
          <a:p>
            <a:pPr>
              <a:lnSpc>
                <a:spcPct val="100000"/>
              </a:lnSpc>
            </a:pPr>
            <a:endParaRPr lang="en-US" dirty="0" smtClean="0">
              <a:solidFill>
                <a:srgbClr val="006600"/>
              </a:solidFill>
            </a:endParaRPr>
          </a:p>
          <a:p>
            <a:pPr>
              <a:lnSpc>
                <a:spcPct val="100000"/>
              </a:lnSpc>
              <a:buNone/>
            </a:pPr>
            <a:endParaRPr lang="en-US" dirty="0" smtClean="0">
              <a:solidFill>
                <a:srgbClr val="006600"/>
              </a:solidFill>
            </a:endParaRPr>
          </a:p>
          <a:p>
            <a:pPr>
              <a:lnSpc>
                <a:spcPct val="100000"/>
              </a:lnSpc>
            </a:pPr>
            <a:endParaRPr lang="en-US" dirty="0" smtClean="0">
              <a:solidFill>
                <a:srgbClr val="006600"/>
              </a:solidFill>
            </a:endParaRPr>
          </a:p>
          <a:p>
            <a:pPr>
              <a:lnSpc>
                <a:spcPct val="100000"/>
              </a:lnSpc>
              <a:buNone/>
            </a:pPr>
            <a:endParaRPr lang="en-US" dirty="0">
              <a:solidFill>
                <a:srgbClr val="006600"/>
              </a:solidFill>
            </a:endParaRPr>
          </a:p>
        </p:txBody>
      </p:sp>
      <p:sp>
        <p:nvSpPr>
          <p:cNvPr id="4" name="Slide Number Placeholder 3"/>
          <p:cNvSpPr>
            <a:spLocks noGrp="1"/>
          </p:cNvSpPr>
          <p:nvPr>
            <p:ph type="sldNum" sz="quarter" idx="10"/>
          </p:nvPr>
        </p:nvSpPr>
        <p:spPr/>
        <p:txBody>
          <a:bodyPr/>
          <a:lstStyle/>
          <a:p>
            <a:fld id="{CA538793-F95B-4CFC-9A87-DBAD57B24C1D}" type="slidenum">
              <a:rPr lang="en-US" smtClean="0"/>
              <a:pPr/>
              <a:t>1</a:t>
            </a:fld>
            <a:endParaRPr lang="en-US"/>
          </a:p>
        </p:txBody>
      </p:sp>
      <p:pic>
        <p:nvPicPr>
          <p:cNvPr id="5" name="Picture 4" descr="Signature with Photo.tif"/>
          <p:cNvPicPr>
            <a:picLocks noChangeAspect="1"/>
          </p:cNvPicPr>
          <p:nvPr/>
        </p:nvPicPr>
        <p:blipFill>
          <a:blip r:embed="rId2"/>
          <a:stretch>
            <a:fillRect/>
          </a:stretch>
        </p:blipFill>
        <p:spPr>
          <a:xfrm>
            <a:off x="457200" y="4495800"/>
            <a:ext cx="3848100" cy="1231900"/>
          </a:xfrm>
          <a:prstGeom prst="rect">
            <a:avLst/>
          </a:prstGeom>
          <a:effectLst>
            <a:outerShdw blurRad="50800" dist="38100" algn="l" rotWithShape="0">
              <a:prstClr val="black">
                <a:alpha val="40000"/>
              </a:prstClr>
            </a:outerShdw>
            <a:reflection blurRad="6350" stA="52000" endA="300" endPos="35000" dir="5400000" sy="-100000" algn="bl" rotWithShape="0"/>
          </a:effec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VIRD-AP Features</a:t>
            </a:r>
            <a:endParaRPr lang="en-US" dirty="0"/>
          </a:p>
        </p:txBody>
      </p:sp>
      <p:sp>
        <p:nvSpPr>
          <p:cNvPr id="3" name="Content Placeholder 2"/>
          <p:cNvSpPr>
            <a:spLocks noGrp="1"/>
          </p:cNvSpPr>
          <p:nvPr>
            <p:ph idx="1"/>
          </p:nvPr>
        </p:nvSpPr>
        <p:spPr>
          <a:xfrm>
            <a:off x="152400" y="1295400"/>
            <a:ext cx="8763000" cy="5029200"/>
          </a:xfrm>
        </p:spPr>
        <p:txBody>
          <a:bodyPr/>
          <a:lstStyle/>
          <a:p>
            <a:r>
              <a:rPr lang="en-US" dirty="0" smtClean="0"/>
              <a:t>Custom Icons/Shapes, Stencils, and Super-Icon Sets</a:t>
            </a:r>
          </a:p>
          <a:p>
            <a:pPr lvl="1"/>
            <a:r>
              <a:rPr lang="en-US" dirty="0" smtClean="0"/>
              <a:t>Field Manuals, Technical Manuals, and Standard Operating Procedures</a:t>
            </a:r>
          </a:p>
          <a:p>
            <a:pPr lvl="1"/>
            <a:r>
              <a:rPr lang="en-US" dirty="0" smtClean="0"/>
              <a:t>Industry Recognized Symbols</a:t>
            </a:r>
          </a:p>
          <a:p>
            <a:pPr lvl="1"/>
            <a:r>
              <a:rPr lang="en-US" dirty="0" smtClean="0"/>
              <a:t>Modified Visio Icons</a:t>
            </a:r>
          </a:p>
          <a:p>
            <a:pPr lvl="1"/>
            <a:r>
              <a:rPr lang="en-US" dirty="0" smtClean="0"/>
              <a:t>Custom Symbols</a:t>
            </a:r>
          </a:p>
          <a:p>
            <a:r>
              <a:rPr lang="en-US" dirty="0" smtClean="0"/>
              <a:t>Custom Properties/Shape Data</a:t>
            </a:r>
          </a:p>
          <a:p>
            <a:pPr lvl="1"/>
            <a:r>
              <a:rPr lang="en-US" dirty="0" smtClean="0"/>
              <a:t>Military Specific</a:t>
            </a:r>
          </a:p>
          <a:p>
            <a:pPr lvl="1"/>
            <a:r>
              <a:rPr lang="en-US" dirty="0" smtClean="0"/>
              <a:t>Can Change Icon Look</a:t>
            </a:r>
          </a:p>
          <a:p>
            <a:pPr lvl="1"/>
            <a:r>
              <a:rPr lang="en-US" dirty="0" smtClean="0"/>
              <a:t>Consistent Properties</a:t>
            </a:r>
          </a:p>
          <a:p>
            <a:pPr lvl="1"/>
            <a:r>
              <a:rPr lang="en-US" dirty="0" smtClean="0"/>
              <a:t>Reduce Planning Time</a:t>
            </a:r>
          </a:p>
          <a:p>
            <a:pPr lvl="1"/>
            <a:r>
              <a:rPr lang="en-US" dirty="0" smtClean="0"/>
              <a:t>Provides Ability to Integrate with Databases</a:t>
            </a:r>
          </a:p>
          <a:p>
            <a:r>
              <a:rPr lang="en-US" dirty="0" smtClean="0"/>
              <a:t>Layers</a:t>
            </a:r>
          </a:p>
          <a:p>
            <a:pPr lvl="1"/>
            <a:r>
              <a:rPr lang="en-US" dirty="0" smtClean="0"/>
              <a:t>Permit Overlapping Designs in a Single Diagram</a:t>
            </a:r>
          </a:p>
          <a:p>
            <a:pPr lvl="1"/>
            <a:r>
              <a:rPr lang="en-US" dirty="0" smtClean="0"/>
              <a:t>Helps Visualize the Pieces of the Whole</a:t>
            </a:r>
          </a:p>
          <a:p>
            <a:r>
              <a:rPr lang="en-US" dirty="0" smtClean="0"/>
              <a:t>Reports.</a:t>
            </a:r>
            <a:r>
              <a:rPr lang="en-US" sz="1800" dirty="0" smtClean="0"/>
              <a:t>  Permit Extended Use of Metadata</a:t>
            </a:r>
          </a:p>
        </p:txBody>
      </p:sp>
      <p:sp>
        <p:nvSpPr>
          <p:cNvPr id="4" name="Slide Number Placeholder 3"/>
          <p:cNvSpPr>
            <a:spLocks noGrp="1"/>
          </p:cNvSpPr>
          <p:nvPr>
            <p:ph type="sldNum" sz="quarter" idx="10"/>
          </p:nvPr>
        </p:nvSpPr>
        <p:spPr/>
        <p:txBody>
          <a:bodyPr/>
          <a:lstStyle/>
          <a:p>
            <a:fld id="{CA538793-F95B-4CFC-9A87-DBAD57B24C1D}" type="slidenum">
              <a:rPr lang="en-US" smtClean="0"/>
              <a:pPr/>
              <a:t>10</a:t>
            </a:fld>
            <a:endParaRPr lang="en-US"/>
          </a:p>
        </p:txBody>
      </p:sp>
      <p:sp>
        <p:nvSpPr>
          <p:cNvPr id="6"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a:t>
            </a:r>
            <a:r>
              <a:rPr lang="en-US" sz="1000" dirty="0" smtClean="0">
                <a:effectLst>
                  <a:reflection blurRad="6350" stA="55000" endA="300" endPos="45500" dir="5400000" sy="-100000" algn="bl" rotWithShape="0"/>
                </a:effectLst>
              </a:rPr>
              <a:t>Features</a:t>
            </a:r>
            <a:r>
              <a:rPr lang="en-US" sz="1000" dirty="0" smtClean="0">
                <a:solidFill>
                  <a:srgbClr val="003399"/>
                </a:solidFill>
              </a:rPr>
              <a:t>  |  Benefits  |  Demonstration</a:t>
            </a:r>
            <a:endParaRPr lang="en-US" sz="1000" dirty="0">
              <a:solidFill>
                <a:srgbClr val="00339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srcRect/>
          <a:stretch>
            <a:fillRect/>
          </a:stretch>
        </p:blipFill>
        <p:spPr bwMode="auto">
          <a:xfrm>
            <a:off x="200025" y="2619375"/>
            <a:ext cx="942975" cy="933450"/>
          </a:xfrm>
          <a:prstGeom prst="rect">
            <a:avLst/>
          </a:prstGeom>
          <a:noFill/>
          <a:ln w="9525">
            <a:noFill/>
            <a:miter lim="800000"/>
            <a:headEnd/>
            <a:tailEnd/>
          </a:ln>
          <a:effectLst/>
        </p:spPr>
      </p:pic>
      <p:pic>
        <p:nvPicPr>
          <p:cNvPr id="1029" name="Picture 5"/>
          <p:cNvPicPr>
            <a:picLocks noChangeAspect="1" noChangeArrowheads="1"/>
          </p:cNvPicPr>
          <p:nvPr/>
        </p:nvPicPr>
        <p:blipFill>
          <a:blip r:embed="rId3"/>
          <a:srcRect/>
          <a:stretch>
            <a:fillRect/>
          </a:stretch>
        </p:blipFill>
        <p:spPr bwMode="auto">
          <a:xfrm>
            <a:off x="200025" y="2619375"/>
            <a:ext cx="942975" cy="933450"/>
          </a:xfrm>
          <a:prstGeom prst="rect">
            <a:avLst/>
          </a:prstGeom>
          <a:noFill/>
          <a:ln w="9525">
            <a:noFill/>
            <a:miter lim="800000"/>
            <a:headEnd/>
            <a:tailEnd/>
          </a:ln>
          <a:effectLst/>
        </p:spPr>
      </p:pic>
      <p:pic>
        <p:nvPicPr>
          <p:cNvPr id="1039" name="Picture 15"/>
          <p:cNvPicPr>
            <a:picLocks noChangeAspect="1" noChangeArrowheads="1"/>
          </p:cNvPicPr>
          <p:nvPr/>
        </p:nvPicPr>
        <p:blipFill>
          <a:blip r:embed="rId4"/>
          <a:srcRect/>
          <a:stretch>
            <a:fillRect/>
          </a:stretch>
        </p:blipFill>
        <p:spPr bwMode="auto">
          <a:xfrm>
            <a:off x="200025" y="2619375"/>
            <a:ext cx="942975" cy="933450"/>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200025" y="2619375"/>
            <a:ext cx="942975" cy="93345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Custom Icons/Shapes</a:t>
            </a:r>
            <a:endParaRPr lang="en-US" dirty="0"/>
          </a:p>
        </p:txBody>
      </p:sp>
      <p:sp>
        <p:nvSpPr>
          <p:cNvPr id="4" name="Slide Number Placeholder 3"/>
          <p:cNvSpPr>
            <a:spLocks noGrp="1"/>
          </p:cNvSpPr>
          <p:nvPr>
            <p:ph type="sldNum" sz="quarter" idx="10"/>
          </p:nvPr>
        </p:nvSpPr>
        <p:spPr/>
        <p:txBody>
          <a:bodyPr/>
          <a:lstStyle/>
          <a:p>
            <a:fld id="{CA538793-F95B-4CFC-9A87-DBAD57B24C1D}" type="slidenum">
              <a:rPr lang="en-US" smtClean="0"/>
              <a:pPr/>
              <a:t>11</a:t>
            </a:fld>
            <a:endParaRPr lang="en-US"/>
          </a:p>
        </p:txBody>
      </p:sp>
      <p:pic>
        <p:nvPicPr>
          <p:cNvPr id="1031" name="Picture 7"/>
          <p:cNvPicPr>
            <a:picLocks noChangeAspect="1" noChangeArrowheads="1"/>
          </p:cNvPicPr>
          <p:nvPr/>
        </p:nvPicPr>
        <p:blipFill>
          <a:blip r:embed="rId6"/>
          <a:srcRect/>
          <a:stretch>
            <a:fillRect/>
          </a:stretch>
        </p:blipFill>
        <p:spPr bwMode="auto">
          <a:xfrm>
            <a:off x="228600" y="1171575"/>
            <a:ext cx="923925" cy="923925"/>
          </a:xfrm>
          <a:prstGeom prst="rect">
            <a:avLst/>
          </a:prstGeom>
          <a:noFill/>
          <a:ln w="9525">
            <a:noFill/>
            <a:miter lim="800000"/>
            <a:headEnd/>
            <a:tailEnd/>
          </a:ln>
          <a:effectLst/>
        </p:spPr>
      </p:pic>
      <p:pic>
        <p:nvPicPr>
          <p:cNvPr id="1027" name="Picture 3"/>
          <p:cNvPicPr>
            <a:picLocks noGrp="1" noChangeAspect="1" noChangeArrowheads="1"/>
          </p:cNvPicPr>
          <p:nvPr>
            <p:ph idx="1"/>
          </p:nvPr>
        </p:nvPicPr>
        <p:blipFill>
          <a:blip r:embed="rId7"/>
          <a:srcRect/>
          <a:stretch>
            <a:fillRect/>
          </a:stretch>
        </p:blipFill>
        <p:spPr bwMode="auto">
          <a:xfrm>
            <a:off x="228600" y="1171575"/>
            <a:ext cx="923925" cy="923925"/>
          </a:xfrm>
          <a:prstGeom prst="rect">
            <a:avLst/>
          </a:prstGeom>
          <a:noFill/>
          <a:ln w="9525">
            <a:noFill/>
            <a:miter lim="800000"/>
            <a:headEnd/>
            <a:tailEnd/>
          </a:ln>
          <a:effectLst/>
        </p:spPr>
      </p:pic>
      <p:pic>
        <p:nvPicPr>
          <p:cNvPr id="1032" name="Picture 8"/>
          <p:cNvPicPr>
            <a:picLocks noChangeAspect="1" noChangeArrowheads="1"/>
          </p:cNvPicPr>
          <p:nvPr/>
        </p:nvPicPr>
        <p:blipFill>
          <a:blip r:embed="rId8"/>
          <a:srcRect/>
          <a:stretch>
            <a:fillRect/>
          </a:stretch>
        </p:blipFill>
        <p:spPr bwMode="auto">
          <a:xfrm>
            <a:off x="5334000" y="2638425"/>
            <a:ext cx="933450" cy="942975"/>
          </a:xfrm>
          <a:prstGeom prst="rect">
            <a:avLst/>
          </a:prstGeom>
          <a:noFill/>
          <a:ln w="9525">
            <a:noFill/>
            <a:miter lim="800000"/>
            <a:headEnd/>
            <a:tailEnd/>
          </a:ln>
          <a:effectLst/>
        </p:spPr>
      </p:pic>
      <p:pic>
        <p:nvPicPr>
          <p:cNvPr id="1033" name="Picture 9"/>
          <p:cNvPicPr>
            <a:picLocks noChangeAspect="1" noChangeArrowheads="1"/>
          </p:cNvPicPr>
          <p:nvPr/>
        </p:nvPicPr>
        <p:blipFill>
          <a:blip r:embed="rId9"/>
          <a:srcRect/>
          <a:stretch>
            <a:fillRect/>
          </a:stretch>
        </p:blipFill>
        <p:spPr bwMode="auto">
          <a:xfrm>
            <a:off x="5334000" y="2638425"/>
            <a:ext cx="933450" cy="942975"/>
          </a:xfrm>
          <a:prstGeom prst="rect">
            <a:avLst/>
          </a:prstGeom>
          <a:noFill/>
          <a:ln w="9525">
            <a:noFill/>
            <a:miter lim="800000"/>
            <a:headEnd/>
            <a:tailEnd/>
          </a:ln>
          <a:effectLst/>
        </p:spPr>
      </p:pic>
      <p:pic>
        <p:nvPicPr>
          <p:cNvPr id="1034" name="Picture 10"/>
          <p:cNvPicPr>
            <a:picLocks noChangeAspect="1" noChangeArrowheads="1"/>
          </p:cNvPicPr>
          <p:nvPr/>
        </p:nvPicPr>
        <p:blipFill>
          <a:blip r:embed="rId10"/>
          <a:srcRect/>
          <a:stretch>
            <a:fillRect/>
          </a:stretch>
        </p:blipFill>
        <p:spPr bwMode="auto">
          <a:xfrm>
            <a:off x="5334000" y="1200150"/>
            <a:ext cx="923925" cy="933450"/>
          </a:xfrm>
          <a:prstGeom prst="rect">
            <a:avLst/>
          </a:prstGeom>
          <a:noFill/>
          <a:ln w="9525">
            <a:noFill/>
            <a:miter lim="800000"/>
            <a:headEnd/>
            <a:tailEnd/>
          </a:ln>
          <a:effectLst/>
        </p:spPr>
      </p:pic>
      <p:pic>
        <p:nvPicPr>
          <p:cNvPr id="1035" name="Picture 11"/>
          <p:cNvPicPr>
            <a:picLocks noChangeAspect="1" noChangeArrowheads="1"/>
          </p:cNvPicPr>
          <p:nvPr/>
        </p:nvPicPr>
        <p:blipFill>
          <a:blip r:embed="rId11"/>
          <a:srcRect/>
          <a:stretch>
            <a:fillRect/>
          </a:stretch>
        </p:blipFill>
        <p:spPr bwMode="auto">
          <a:xfrm>
            <a:off x="5334000" y="1200150"/>
            <a:ext cx="923925" cy="933450"/>
          </a:xfrm>
          <a:prstGeom prst="rect">
            <a:avLst/>
          </a:prstGeom>
          <a:noFill/>
          <a:ln w="9525">
            <a:noFill/>
            <a:miter lim="800000"/>
            <a:headEnd/>
            <a:tailEnd/>
          </a:ln>
          <a:effectLst/>
        </p:spPr>
      </p:pic>
      <p:sp>
        <p:nvSpPr>
          <p:cNvPr id="21" name="Content Placeholder 2"/>
          <p:cNvSpPr txBox="1">
            <a:spLocks/>
          </p:cNvSpPr>
          <p:nvPr/>
        </p:nvSpPr>
        <p:spPr bwMode="auto">
          <a:xfrm>
            <a:off x="1219200" y="1143000"/>
            <a:ext cx="4191000" cy="1066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7013" marR="0" lvl="0" indent="-227013" algn="l" defTabSz="914400" rtl="0" eaLnBrk="1" fontAlgn="base" latinLnBrk="0" hangingPunct="1">
              <a:lnSpc>
                <a:spcPts val="2000"/>
              </a:lnSpc>
              <a:spcBef>
                <a:spcPct val="0"/>
              </a:spcBef>
              <a:spcAft>
                <a:spcPts val="800"/>
              </a:spcAft>
              <a:buClr>
                <a:srgbClr val="FDAA03"/>
              </a:buClr>
              <a:buSzPct val="100000"/>
              <a:tabLst/>
              <a:defRPr/>
            </a:pPr>
            <a:r>
              <a:rPr kumimoji="0" lang="en-US" sz="2000" b="1" i="0" u="none" strike="noStrike" kern="0" cap="none" spc="0" normalizeH="0" baseline="0" noProof="0" dirty="0" smtClean="0">
                <a:ln>
                  <a:noFill/>
                </a:ln>
                <a:solidFill>
                  <a:schemeClr val="tx1"/>
                </a:solidFill>
                <a:effectLst/>
                <a:uLnTx/>
                <a:uFillTx/>
                <a:latin typeface="Arial" pitchFamily="34" charset="0"/>
                <a:ea typeface="+mn-ea"/>
                <a:cs typeface="+mn-cs"/>
              </a:rPr>
              <a:t>Field Manuals</a:t>
            </a:r>
          </a:p>
          <a:p>
            <a:pPr marL="227013" marR="0" lvl="0" indent="-227013" algn="l" defTabSz="914400" rtl="0" eaLnBrk="1" fontAlgn="base" latinLnBrk="0" hangingPunct="1">
              <a:lnSpc>
                <a:spcPts val="2000"/>
              </a:lnSpc>
              <a:spcBef>
                <a:spcPct val="0"/>
              </a:spcBef>
              <a:spcAft>
                <a:spcPts val="800"/>
              </a:spcAft>
              <a:buClr>
                <a:srgbClr val="FDAA03"/>
              </a:buClr>
              <a:buSzPct val="100000"/>
              <a:tabLst/>
              <a:defRPr/>
            </a:pPr>
            <a:r>
              <a:rPr kumimoji="0" lang="en-US" sz="2000" b="1" i="0" u="none" strike="noStrike" kern="0" cap="none" spc="0" normalizeH="0" baseline="0" noProof="0" dirty="0" smtClean="0">
                <a:ln>
                  <a:noFill/>
                </a:ln>
                <a:solidFill>
                  <a:schemeClr val="tx1"/>
                </a:solidFill>
                <a:effectLst/>
                <a:uLnTx/>
                <a:uFillTx/>
                <a:latin typeface="Arial" pitchFamily="34" charset="0"/>
                <a:ea typeface="+mn-ea"/>
                <a:cs typeface="+mn-cs"/>
              </a:rPr>
              <a:t>Technical Manuals</a:t>
            </a:r>
            <a:endParaRPr lang="en-US" sz="2000" kern="0" dirty="0" smtClean="0">
              <a:latin typeface="Arial" pitchFamily="34" charset="0"/>
            </a:endParaRPr>
          </a:p>
          <a:p>
            <a:pPr marL="227013" marR="0" lvl="0" indent="-227013" algn="l" defTabSz="914400" rtl="0" eaLnBrk="1" fontAlgn="base" latinLnBrk="0" hangingPunct="1">
              <a:lnSpc>
                <a:spcPts val="2000"/>
              </a:lnSpc>
              <a:spcBef>
                <a:spcPct val="0"/>
              </a:spcBef>
              <a:spcAft>
                <a:spcPts val="800"/>
              </a:spcAft>
              <a:buClr>
                <a:srgbClr val="FDAA03"/>
              </a:buClr>
              <a:buSzPct val="100000"/>
              <a:tabLst/>
              <a:defRPr/>
            </a:pPr>
            <a:r>
              <a:rPr kumimoji="0" lang="en-US" sz="2000" b="1" i="0" u="none" strike="noStrike" kern="0" cap="none" spc="0" normalizeH="0" baseline="0" noProof="0" dirty="0" smtClean="0">
                <a:ln>
                  <a:noFill/>
                </a:ln>
                <a:solidFill>
                  <a:schemeClr val="tx1"/>
                </a:solidFill>
                <a:effectLst/>
                <a:uLnTx/>
                <a:uFillTx/>
                <a:latin typeface="Arial" pitchFamily="34" charset="0"/>
                <a:ea typeface="+mn-ea"/>
                <a:cs typeface="+mn-cs"/>
              </a:rPr>
              <a:t>Standard</a:t>
            </a:r>
            <a:r>
              <a:rPr kumimoji="0" lang="en-US" sz="2000" b="1" i="0" u="none" strike="noStrike" kern="0" cap="none" spc="0" normalizeH="0" noProof="0" dirty="0" smtClean="0">
                <a:ln>
                  <a:noFill/>
                </a:ln>
                <a:solidFill>
                  <a:schemeClr val="tx1"/>
                </a:solidFill>
                <a:effectLst/>
                <a:uLnTx/>
                <a:uFillTx/>
                <a:latin typeface="Arial" pitchFamily="34" charset="0"/>
                <a:ea typeface="+mn-ea"/>
                <a:cs typeface="+mn-cs"/>
              </a:rPr>
              <a:t> Operating Procedures</a:t>
            </a:r>
          </a:p>
        </p:txBody>
      </p:sp>
      <p:sp>
        <p:nvSpPr>
          <p:cNvPr id="22" name="Content Placeholder 2"/>
          <p:cNvSpPr txBox="1">
            <a:spLocks/>
          </p:cNvSpPr>
          <p:nvPr/>
        </p:nvSpPr>
        <p:spPr bwMode="auto">
          <a:xfrm>
            <a:off x="1219200" y="2667000"/>
            <a:ext cx="3886200" cy="60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7013" lvl="0" indent="-227013" algn="l" eaLnBrk="1" hangingPunct="1">
              <a:lnSpc>
                <a:spcPts val="2000"/>
              </a:lnSpc>
              <a:spcAft>
                <a:spcPts val="800"/>
              </a:spcAft>
              <a:buSzPct val="100000"/>
            </a:pPr>
            <a:r>
              <a:rPr lang="en-US" sz="2000" kern="0" dirty="0" smtClean="0">
                <a:latin typeface="Arial" pitchFamily="34" charset="0"/>
              </a:rPr>
              <a:t>Industry Recognized Symbols</a:t>
            </a:r>
          </a:p>
        </p:txBody>
      </p:sp>
      <p:sp>
        <p:nvSpPr>
          <p:cNvPr id="23" name="Content Placeholder 2"/>
          <p:cNvSpPr txBox="1">
            <a:spLocks/>
          </p:cNvSpPr>
          <p:nvPr/>
        </p:nvSpPr>
        <p:spPr bwMode="auto">
          <a:xfrm>
            <a:off x="6324600" y="1143000"/>
            <a:ext cx="2667000" cy="60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7013" marR="0" lvl="0" indent="-227013" algn="l" defTabSz="914400" rtl="0" eaLnBrk="1" fontAlgn="base" latinLnBrk="0" hangingPunct="1">
              <a:lnSpc>
                <a:spcPts val="2000"/>
              </a:lnSpc>
              <a:spcBef>
                <a:spcPct val="0"/>
              </a:spcBef>
              <a:spcAft>
                <a:spcPts val="800"/>
              </a:spcAft>
              <a:buClr>
                <a:srgbClr val="FDAA03"/>
              </a:buClr>
              <a:buSzPct val="100000"/>
              <a:tabLst/>
              <a:defRPr/>
            </a:pPr>
            <a:r>
              <a:rPr kumimoji="0" lang="en-US" sz="2000" b="1" i="0" u="none" strike="noStrike" kern="0" cap="none" spc="0" normalizeH="0" baseline="0" noProof="0" dirty="0" smtClean="0">
                <a:ln>
                  <a:noFill/>
                </a:ln>
                <a:solidFill>
                  <a:schemeClr val="tx1"/>
                </a:solidFill>
                <a:effectLst/>
                <a:uLnTx/>
                <a:uFillTx/>
                <a:latin typeface="Arial" pitchFamily="34" charset="0"/>
              </a:rPr>
              <a:t>Modified</a:t>
            </a:r>
            <a:r>
              <a:rPr kumimoji="0" lang="en-US" sz="2000" b="1" i="0" u="none" strike="noStrike" kern="0" cap="none" spc="0" normalizeH="0" noProof="0" dirty="0" smtClean="0">
                <a:ln>
                  <a:noFill/>
                </a:ln>
                <a:solidFill>
                  <a:schemeClr val="tx1"/>
                </a:solidFill>
                <a:effectLst/>
                <a:uLnTx/>
                <a:uFillTx/>
                <a:latin typeface="Arial" pitchFamily="34" charset="0"/>
              </a:rPr>
              <a:t> Visio Icons</a:t>
            </a:r>
          </a:p>
        </p:txBody>
      </p:sp>
      <p:sp>
        <p:nvSpPr>
          <p:cNvPr id="24" name="Content Placeholder 2"/>
          <p:cNvSpPr txBox="1">
            <a:spLocks/>
          </p:cNvSpPr>
          <p:nvPr/>
        </p:nvSpPr>
        <p:spPr bwMode="auto">
          <a:xfrm>
            <a:off x="6324600" y="2667000"/>
            <a:ext cx="2667000" cy="60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7013" marR="0" lvl="0" indent="-227013" algn="l" defTabSz="914400" rtl="0" eaLnBrk="1" fontAlgn="base" latinLnBrk="0" hangingPunct="1">
              <a:lnSpc>
                <a:spcPts val="2000"/>
              </a:lnSpc>
              <a:spcBef>
                <a:spcPct val="0"/>
              </a:spcBef>
              <a:spcAft>
                <a:spcPts val="800"/>
              </a:spcAft>
              <a:buClr>
                <a:srgbClr val="FDAA03"/>
              </a:buClr>
              <a:buSzPct val="100000"/>
              <a:tabLst/>
              <a:defRPr/>
            </a:pPr>
            <a:r>
              <a:rPr lang="en-US" sz="2000" kern="0" baseline="0" dirty="0" smtClean="0">
                <a:latin typeface="Arial" pitchFamily="34" charset="0"/>
              </a:rPr>
              <a:t>Custom</a:t>
            </a:r>
            <a:r>
              <a:rPr lang="en-US" sz="2000" kern="0" dirty="0" smtClean="0">
                <a:latin typeface="Arial" pitchFamily="34" charset="0"/>
              </a:rPr>
              <a:t> Symbols</a:t>
            </a:r>
            <a:endParaRPr kumimoji="0" lang="en-US" sz="1800" b="1" i="0" u="none" strike="noStrike" kern="0" cap="none" spc="0" normalizeH="0" baseline="0" noProof="0" dirty="0" smtClean="0">
              <a:ln>
                <a:noFill/>
              </a:ln>
              <a:solidFill>
                <a:schemeClr val="tx1"/>
              </a:solidFill>
              <a:effectLst/>
              <a:uLnTx/>
              <a:uFillTx/>
              <a:latin typeface="+mn-lt"/>
            </a:endParaRP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sp>
        <p:nvSpPr>
          <p:cNvPr id="25" name="Content Placeholder 2"/>
          <p:cNvSpPr txBox="1">
            <a:spLocks/>
          </p:cNvSpPr>
          <p:nvPr/>
        </p:nvSpPr>
        <p:spPr bwMode="auto">
          <a:xfrm>
            <a:off x="152400" y="3733800"/>
            <a:ext cx="8763000" cy="2590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r>
              <a:rPr kumimoji="0" lang="en-US" sz="1800" b="1" i="0" u="none" strike="noStrike" kern="0" cap="none" spc="0" normalizeH="0" baseline="0" noProof="0" dirty="0" smtClean="0">
                <a:ln>
                  <a:noFill/>
                </a:ln>
                <a:solidFill>
                  <a:schemeClr val="tx1">
                    <a:lumMod val="50000"/>
                    <a:lumOff val="50000"/>
                  </a:schemeClr>
                </a:solidFill>
                <a:effectLst/>
                <a:uLnTx/>
                <a:uFillTx/>
                <a:latin typeface="+mn-lt"/>
              </a:rPr>
              <a:t>Specific icons include visual indicators that display status</a:t>
            </a:r>
            <a:r>
              <a:rPr kumimoji="0" lang="en-US" sz="1800" b="1" i="0" u="none" strike="noStrike" kern="0" cap="none" spc="0" normalizeH="0" noProof="0" dirty="0" smtClean="0">
                <a:ln>
                  <a:noFill/>
                </a:ln>
                <a:solidFill>
                  <a:schemeClr val="tx1">
                    <a:lumMod val="50000"/>
                    <a:lumOff val="50000"/>
                  </a:schemeClr>
                </a:solidFill>
                <a:effectLst/>
                <a:uLnTx/>
                <a:uFillTx/>
                <a:latin typeface="+mn-lt"/>
              </a:rPr>
              <a:t> information based on unit SOPs.</a:t>
            </a:r>
          </a:p>
          <a:p>
            <a:pPr marL="227013" indent="-227013" algn="l" eaLnBrk="1" hangingPunct="1">
              <a:lnSpc>
                <a:spcPts val="2000"/>
              </a:lnSpc>
              <a:spcAft>
                <a:spcPts val="800"/>
              </a:spcAft>
              <a:buSzPct val="100000"/>
              <a:buFont typeface="Arial" pitchFamily="34" charset="0"/>
              <a:buChar char="■"/>
            </a:pPr>
            <a:r>
              <a:rPr lang="en-US" kern="0" dirty="0" smtClean="0">
                <a:solidFill>
                  <a:schemeClr val="tx1">
                    <a:lumMod val="50000"/>
                    <a:lumOff val="50000"/>
                  </a:schemeClr>
                </a:solidFill>
                <a:latin typeface="Arial" pitchFamily="34" charset="0"/>
              </a:rPr>
              <a:t>Classification colors are built into all applicable icons.</a:t>
            </a: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r>
              <a:rPr lang="en-US" kern="0" baseline="0" dirty="0" smtClean="0">
                <a:solidFill>
                  <a:schemeClr val="tx1">
                    <a:lumMod val="50000"/>
                    <a:lumOff val="50000"/>
                  </a:schemeClr>
                </a:solidFill>
                <a:latin typeface="+mn-lt"/>
                <a:ea typeface="+mn-ea"/>
                <a:cs typeface="+mn-cs"/>
              </a:rPr>
              <a:t>A</a:t>
            </a:r>
            <a:r>
              <a:rPr lang="en-US" kern="0" dirty="0" smtClean="0">
                <a:solidFill>
                  <a:schemeClr val="tx1">
                    <a:lumMod val="50000"/>
                    <a:lumOff val="50000"/>
                  </a:schemeClr>
                </a:solidFill>
                <a:latin typeface="+mn-lt"/>
                <a:ea typeface="+mn-ea"/>
                <a:cs typeface="+mn-cs"/>
              </a:rPr>
              <a:t> single icon can represent numerous equipment types such as different Communication Packages, Network Devices, or Services.</a:t>
            </a: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r>
              <a:rPr kumimoji="0" lang="en-US" sz="18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rPr>
              <a:t>Some icons include special markers </a:t>
            </a:r>
            <a:r>
              <a:rPr kumimoji="0" lang="en-US" sz="1800" b="1" i="0" u="none" strike="noStrike" kern="0" cap="none" spc="0" normalizeH="0" noProof="0" dirty="0" smtClean="0">
                <a:ln>
                  <a:noFill/>
                </a:ln>
                <a:solidFill>
                  <a:schemeClr val="tx1">
                    <a:lumMod val="50000"/>
                    <a:lumOff val="50000"/>
                  </a:schemeClr>
                </a:solidFill>
                <a:effectLst/>
                <a:uLnTx/>
                <a:uFillTx/>
                <a:latin typeface="Arial" pitchFamily="34" charset="0"/>
                <a:ea typeface="+mn-ea"/>
                <a:cs typeface="+mn-cs"/>
              </a:rPr>
              <a:t>to visually display device capabilities.</a:t>
            </a: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r>
              <a:rPr lang="en-US" kern="0" dirty="0" smtClean="0">
                <a:solidFill>
                  <a:schemeClr val="tx1">
                    <a:lumMod val="50000"/>
                    <a:lumOff val="50000"/>
                  </a:schemeClr>
                </a:solidFill>
                <a:latin typeface="Arial" pitchFamily="34" charset="0"/>
              </a:rPr>
              <a:t>A few standard icons have been modified to better fit military needs.</a:t>
            </a: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r>
              <a:rPr kumimoji="0" lang="en-US" sz="18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rPr>
              <a:t>Numerous</a:t>
            </a:r>
            <a:r>
              <a:rPr kumimoji="0" lang="en-US" sz="1800" b="1" i="0" u="none" strike="noStrike" kern="0" cap="none" spc="0" normalizeH="0" noProof="0" dirty="0" smtClean="0">
                <a:ln>
                  <a:noFill/>
                </a:ln>
                <a:solidFill>
                  <a:schemeClr val="tx1">
                    <a:lumMod val="50000"/>
                    <a:lumOff val="50000"/>
                  </a:schemeClr>
                </a:solidFill>
                <a:effectLst/>
                <a:uLnTx/>
                <a:uFillTx/>
                <a:latin typeface="Arial" pitchFamily="34" charset="0"/>
                <a:ea typeface="+mn-ea"/>
                <a:cs typeface="+mn-cs"/>
              </a:rPr>
              <a:t> </a:t>
            </a:r>
            <a:r>
              <a:rPr kumimoji="0" lang="en-US" sz="18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rPr>
              <a:t>new icons have been created from scratch</a:t>
            </a:r>
            <a:r>
              <a:rPr lang="en-US" kern="0" dirty="0" smtClean="0">
                <a:solidFill>
                  <a:schemeClr val="tx1">
                    <a:lumMod val="50000"/>
                    <a:lumOff val="50000"/>
                  </a:schemeClr>
                </a:solidFill>
                <a:latin typeface="Arial" pitchFamily="34" charset="0"/>
              </a:rPr>
              <a:t>.</a:t>
            </a:r>
            <a:endParaRPr kumimoji="0" lang="en-US" sz="18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p:txBody>
      </p:sp>
      <p:sp>
        <p:nvSpPr>
          <p:cNvPr id="20"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a:t>
            </a:r>
            <a:r>
              <a:rPr lang="en-US" sz="1000" dirty="0" smtClean="0">
                <a:effectLst>
                  <a:reflection blurRad="6350" stA="55000" endA="300" endPos="45500" dir="5400000" sy="-100000" algn="bl" rotWithShape="0"/>
                </a:effectLst>
              </a:rPr>
              <a:t>Features</a:t>
            </a:r>
            <a:r>
              <a:rPr lang="en-US" sz="1000" dirty="0" smtClean="0">
                <a:solidFill>
                  <a:srgbClr val="003399"/>
                </a:solidFill>
              </a:rPr>
              <a:t>  |  Benefits  |  Demonstration</a:t>
            </a:r>
            <a:endParaRPr lang="en-US" sz="1000" dirty="0">
              <a:solidFill>
                <a:srgbClr val="0033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ircle(in)">
                                      <p:cBhvr>
                                        <p:cTn id="7" dur="2000"/>
                                        <p:tgtEl>
                                          <p:spTgt spid="1027"/>
                                        </p:tgtEl>
                                      </p:cBhvr>
                                    </p:animEffect>
                                  </p:childTnLst>
                                </p:cTn>
                              </p:par>
                              <p:par>
                                <p:cTn id="8" presetID="3" presetClass="emph" presetSubtype="2" fill="hold" nodeType="withEffect">
                                  <p:stCondLst>
                                    <p:cond delay="0"/>
                                  </p:stCondLst>
                                  <p:childTnLst>
                                    <p:animClr clrSpc="rgb">
                                      <p:cBhvr override="childStyle">
                                        <p:cTn id="9" dur="500" fill="hold"/>
                                        <p:tgtEl>
                                          <p:spTgt spid="25">
                                            <p:txEl>
                                              <p:pRg st="0" end="0"/>
                                            </p:txEl>
                                          </p:spTgt>
                                        </p:tgtEl>
                                        <p:attrNameLst>
                                          <p:attrName>style.color</p:attrName>
                                        </p:attrNameLst>
                                      </p:cBhvr>
                                      <p:to>
                                        <a:schemeClr val="tx1"/>
                                      </p:to>
                                    </p:animClr>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29"/>
                                        </p:tgtEl>
                                        <p:attrNameLst>
                                          <p:attrName>style.visibility</p:attrName>
                                        </p:attrNameLst>
                                      </p:cBhvr>
                                      <p:to>
                                        <p:strVal val="visible"/>
                                      </p:to>
                                    </p:set>
                                  </p:childTnLst>
                                </p:cTn>
                              </p:par>
                              <p:par>
                                <p:cTn id="14" presetID="3" presetClass="emph" presetSubtype="2" fill="hold" nodeType="withEffect">
                                  <p:stCondLst>
                                    <p:cond delay="0"/>
                                  </p:stCondLst>
                                  <p:childTnLst>
                                    <p:animClr clrSpc="rgb">
                                      <p:cBhvr override="childStyle">
                                        <p:cTn id="15" dur="500" fill="hold"/>
                                        <p:tgtEl>
                                          <p:spTgt spid="25">
                                            <p:txEl>
                                              <p:pRg st="1" end="1"/>
                                            </p:txEl>
                                          </p:spTgt>
                                        </p:tgtEl>
                                        <p:attrNameLst>
                                          <p:attrName>style.color</p:attrName>
                                        </p:attrNameLst>
                                      </p:cBhvr>
                                      <p:to>
                                        <a:schemeClr val="tx1"/>
                                      </p:to>
                                    </p:animClr>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039"/>
                                        </p:tgtEl>
                                        <p:attrNameLst>
                                          <p:attrName>style.visibility</p:attrName>
                                        </p:attrNameLst>
                                      </p:cBhvr>
                                      <p:to>
                                        <p:strVal val="visible"/>
                                      </p:to>
                                    </p:set>
                                  </p:childTnLst>
                                </p:cTn>
                              </p:par>
                              <p:par>
                                <p:cTn id="20" presetID="3" presetClass="emph" presetSubtype="2" fill="hold" nodeType="withEffect">
                                  <p:stCondLst>
                                    <p:cond delay="0"/>
                                  </p:stCondLst>
                                  <p:childTnLst>
                                    <p:animClr clrSpc="rgb">
                                      <p:cBhvr override="childStyle">
                                        <p:cTn id="21" dur="500" fill="hold"/>
                                        <p:tgtEl>
                                          <p:spTgt spid="25">
                                            <p:txEl>
                                              <p:pRg st="2" end="2"/>
                                            </p:txEl>
                                          </p:spTgt>
                                        </p:tgtEl>
                                        <p:attrNameLst>
                                          <p:attrName>style.color</p:attrName>
                                        </p:attrNameLst>
                                      </p:cBhvr>
                                      <p:to>
                                        <a:schemeClr val="tx1"/>
                                      </p:to>
                                    </p:animClr>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030"/>
                                        </p:tgtEl>
                                        <p:attrNameLst>
                                          <p:attrName>style.visibility</p:attrName>
                                        </p:attrNameLst>
                                      </p:cBhvr>
                                      <p:to>
                                        <p:strVal val="visible"/>
                                      </p:to>
                                    </p:set>
                                  </p:childTnLst>
                                </p:cTn>
                              </p:par>
                              <p:par>
                                <p:cTn id="26" presetID="3" presetClass="emph" presetSubtype="2" fill="hold" nodeType="withEffect">
                                  <p:stCondLst>
                                    <p:cond delay="0"/>
                                  </p:stCondLst>
                                  <p:childTnLst>
                                    <p:animClr clrSpc="rgb">
                                      <p:cBhvr override="childStyle">
                                        <p:cTn id="27" dur="500" fill="hold"/>
                                        <p:tgtEl>
                                          <p:spTgt spid="25">
                                            <p:txEl>
                                              <p:pRg st="3" end="3"/>
                                            </p:txEl>
                                          </p:spTgt>
                                        </p:tgtEl>
                                        <p:attrNameLst>
                                          <p:attrName>style.color</p:attrName>
                                        </p:attrNameLst>
                                      </p:cBhvr>
                                      <p:to>
                                        <a:schemeClr val="tx1"/>
                                      </p:to>
                                    </p:animClr>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35"/>
                                        </p:tgtEl>
                                        <p:attrNameLst>
                                          <p:attrName>style.visibility</p:attrName>
                                        </p:attrNameLst>
                                      </p:cBhvr>
                                      <p:to>
                                        <p:strVal val="visible"/>
                                      </p:to>
                                    </p:set>
                                    <p:animEffect transition="in" filter="blinds(horizontal)">
                                      <p:cBhvr>
                                        <p:cTn id="32" dur="500"/>
                                        <p:tgtEl>
                                          <p:spTgt spid="1035"/>
                                        </p:tgtEl>
                                      </p:cBhvr>
                                    </p:animEffect>
                                  </p:childTnLst>
                                </p:cTn>
                              </p:par>
                              <p:par>
                                <p:cTn id="33" presetID="3" presetClass="emph" presetSubtype="2" fill="hold" nodeType="withEffect">
                                  <p:stCondLst>
                                    <p:cond delay="0"/>
                                  </p:stCondLst>
                                  <p:childTnLst>
                                    <p:animClr clrSpc="rgb">
                                      <p:cBhvr override="childStyle">
                                        <p:cTn id="34" dur="500" fill="hold"/>
                                        <p:tgtEl>
                                          <p:spTgt spid="25">
                                            <p:txEl>
                                              <p:pRg st="4" end="4"/>
                                            </p:txEl>
                                          </p:spTgt>
                                        </p:tgtEl>
                                        <p:attrNameLst>
                                          <p:attrName>style.color</p:attrName>
                                        </p:attrNameLst>
                                      </p:cBhvr>
                                      <p:to>
                                        <a:schemeClr val="tx1"/>
                                      </p:to>
                                    </p:animClr>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3"/>
                                        </p:tgtEl>
                                        <p:attrNameLst>
                                          <p:attrName>style.visibility</p:attrName>
                                        </p:attrNameLst>
                                      </p:cBhvr>
                                      <p:to>
                                        <p:strVal val="visible"/>
                                      </p:to>
                                    </p:set>
                                  </p:childTnLst>
                                </p:cTn>
                              </p:par>
                              <p:par>
                                <p:cTn id="39" presetID="3" presetClass="emph" presetSubtype="2" fill="hold" nodeType="withEffect">
                                  <p:stCondLst>
                                    <p:cond delay="0"/>
                                  </p:stCondLst>
                                  <p:childTnLst>
                                    <p:animClr clrSpc="rgb">
                                      <p:cBhvr override="childStyle">
                                        <p:cTn id="40" dur="500" fill="hold"/>
                                        <p:tgtEl>
                                          <p:spTgt spid="25">
                                            <p:txEl>
                                              <p:pRg st="5" end="5"/>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Network Diagram Symbols.tif"/>
          <p:cNvPicPr>
            <a:picLocks noChangeAspect="1"/>
          </p:cNvPicPr>
          <p:nvPr/>
        </p:nvPicPr>
        <p:blipFill>
          <a:blip r:embed="rId2"/>
          <a:stretch>
            <a:fillRect/>
          </a:stretch>
        </p:blipFill>
        <p:spPr>
          <a:xfrm>
            <a:off x="7166610" y="1143000"/>
            <a:ext cx="1748790" cy="5116068"/>
          </a:xfrm>
          <a:prstGeom prst="rect">
            <a:avLst/>
          </a:prstGeom>
          <a:effectLst>
            <a:outerShdw blurRad="50800" dist="38100" dir="2700000" algn="tl" rotWithShape="0">
              <a:prstClr val="black">
                <a:alpha val="40000"/>
              </a:prstClr>
            </a:outerShdw>
          </a:effectLst>
        </p:spPr>
      </p:pic>
      <p:pic>
        <p:nvPicPr>
          <p:cNvPr id="7" name="Picture 6" descr="Information Systems, Services, and Miscellaneous.tif"/>
          <p:cNvPicPr>
            <a:picLocks noChangeAspect="1"/>
          </p:cNvPicPr>
          <p:nvPr/>
        </p:nvPicPr>
        <p:blipFill>
          <a:blip r:embed="rId3"/>
          <a:stretch>
            <a:fillRect/>
          </a:stretch>
        </p:blipFill>
        <p:spPr>
          <a:xfrm>
            <a:off x="7166610" y="1143000"/>
            <a:ext cx="1748790" cy="5116068"/>
          </a:xfrm>
          <a:prstGeom prst="rect">
            <a:avLst/>
          </a:prstGeom>
          <a:effectLst>
            <a:outerShdw blurRad="50800" dist="38100" dir="2700000" algn="tl" rotWithShape="0">
              <a:prstClr val="black">
                <a:alpha val="40000"/>
              </a:prstClr>
            </a:outerShdw>
          </a:effectLst>
        </p:spPr>
      </p:pic>
      <p:pic>
        <p:nvPicPr>
          <p:cNvPr id="5" name="Picture 4" descr="Communication Packages.tif"/>
          <p:cNvPicPr>
            <a:picLocks noChangeAspect="1"/>
          </p:cNvPicPr>
          <p:nvPr/>
        </p:nvPicPr>
        <p:blipFill>
          <a:blip r:embed="rId4"/>
          <a:stretch>
            <a:fillRect/>
          </a:stretch>
        </p:blipFill>
        <p:spPr>
          <a:xfrm>
            <a:off x="7166610" y="1143000"/>
            <a:ext cx="1748790" cy="5116068"/>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a:outerShdw blurRad="50800" dist="38100" dir="2700000" algn="tl" rotWithShape="0">
              <a:prstClr val="black">
                <a:alpha val="40000"/>
              </a:prstClr>
            </a:outerShdw>
          </a:effectLst>
        </p:spPr>
      </p:pic>
      <p:sp>
        <p:nvSpPr>
          <p:cNvPr id="2" name="Title 1"/>
          <p:cNvSpPr>
            <a:spLocks noGrp="1"/>
          </p:cNvSpPr>
          <p:nvPr>
            <p:ph type="title"/>
          </p:nvPr>
        </p:nvSpPr>
        <p:spPr/>
        <p:txBody>
          <a:bodyPr/>
          <a:lstStyle/>
          <a:p>
            <a:r>
              <a:rPr lang="en-US" dirty="0" smtClean="0"/>
              <a:t>Stencils</a:t>
            </a:r>
            <a:endParaRPr lang="en-US" dirty="0"/>
          </a:p>
        </p:txBody>
      </p:sp>
      <p:sp>
        <p:nvSpPr>
          <p:cNvPr id="3" name="Content Placeholder 2"/>
          <p:cNvSpPr>
            <a:spLocks noGrp="1"/>
          </p:cNvSpPr>
          <p:nvPr>
            <p:ph idx="1"/>
          </p:nvPr>
        </p:nvSpPr>
        <p:spPr>
          <a:xfrm>
            <a:off x="152400" y="982662"/>
            <a:ext cx="6858000" cy="5341938"/>
          </a:xfrm>
        </p:spPr>
        <p:txBody>
          <a:bodyPr/>
          <a:lstStyle/>
          <a:p>
            <a:r>
              <a:rPr lang="en-US" dirty="0" smtClean="0"/>
              <a:t>A </a:t>
            </a:r>
            <a:r>
              <a:rPr lang="en-US" dirty="0" smtClean="0">
                <a:solidFill>
                  <a:srgbClr val="003399"/>
                </a:solidFill>
              </a:rPr>
              <a:t>Stencil</a:t>
            </a:r>
            <a:r>
              <a:rPr lang="en-US" dirty="0" smtClean="0"/>
              <a:t> is a grouping of master icons</a:t>
            </a:r>
          </a:p>
          <a:p>
            <a:r>
              <a:rPr lang="en-US" dirty="0" smtClean="0">
                <a:solidFill>
                  <a:srgbClr val="003399"/>
                </a:solidFill>
              </a:rPr>
              <a:t>3</a:t>
            </a:r>
            <a:r>
              <a:rPr lang="en-US" dirty="0" smtClean="0"/>
              <a:t> completed stencils</a:t>
            </a:r>
          </a:p>
          <a:p>
            <a:pPr lvl="1"/>
            <a:r>
              <a:rPr lang="en-US" dirty="0" smtClean="0">
                <a:solidFill>
                  <a:schemeClr val="tx1">
                    <a:lumMod val="50000"/>
                    <a:lumOff val="50000"/>
                  </a:schemeClr>
                </a:solidFill>
              </a:rPr>
              <a:t>Communication Packages</a:t>
            </a:r>
          </a:p>
          <a:p>
            <a:pPr lvl="1"/>
            <a:r>
              <a:rPr lang="en-US" dirty="0" smtClean="0">
                <a:solidFill>
                  <a:schemeClr val="tx1">
                    <a:lumMod val="50000"/>
                    <a:lumOff val="50000"/>
                  </a:schemeClr>
                </a:solidFill>
              </a:rPr>
              <a:t>Network Diagram Symbols</a:t>
            </a:r>
          </a:p>
          <a:p>
            <a:pPr lvl="1"/>
            <a:r>
              <a:rPr lang="en-US" dirty="0" smtClean="0">
                <a:solidFill>
                  <a:schemeClr val="tx1">
                    <a:lumMod val="50000"/>
                    <a:lumOff val="50000"/>
                  </a:schemeClr>
                </a:solidFill>
              </a:rPr>
              <a:t>Information Systems, Services, and Miscellaneous</a:t>
            </a:r>
          </a:p>
          <a:p>
            <a:r>
              <a:rPr lang="en-US" dirty="0" smtClean="0"/>
              <a:t>To preserve custom properties and master relationships, Super-Icons are implemented as a diagram library in a single Visio document.</a:t>
            </a:r>
          </a:p>
          <a:p>
            <a:r>
              <a:rPr lang="en-US" dirty="0" smtClean="0"/>
              <a:t>Super-Icons for the JNN, SSS, </a:t>
            </a:r>
            <a:r>
              <a:rPr lang="en-US" dirty="0" err="1" smtClean="0"/>
              <a:t>BnCPN</a:t>
            </a:r>
            <a:r>
              <a:rPr lang="en-US" dirty="0" smtClean="0"/>
              <a:t>, CWAN, AN/TYQ-127 and NETOPS Packages 4NM, 21NM, 4IA, 21IA, 22, 6, 10, 24, Laptop Platforms, and Other Components are complete.</a:t>
            </a:r>
          </a:p>
          <a:p>
            <a:r>
              <a:rPr lang="en-US" dirty="0" smtClean="0"/>
              <a:t>There are currently </a:t>
            </a:r>
            <a:r>
              <a:rPr lang="en-US" dirty="0" smtClean="0">
                <a:solidFill>
                  <a:srgbClr val="003399"/>
                </a:solidFill>
              </a:rPr>
              <a:t>39</a:t>
            </a:r>
            <a:r>
              <a:rPr lang="en-US" dirty="0" smtClean="0"/>
              <a:t> icons that represent </a:t>
            </a:r>
            <a:r>
              <a:rPr lang="en-US" dirty="0" smtClean="0">
                <a:solidFill>
                  <a:srgbClr val="003399"/>
                </a:solidFill>
              </a:rPr>
              <a:t>83</a:t>
            </a:r>
            <a:r>
              <a:rPr lang="en-US" dirty="0" smtClean="0"/>
              <a:t> different Communication Packages, Network Devices, Links, Capabilities, and Boundaries.  The Service icon can represent </a:t>
            </a:r>
            <a:r>
              <a:rPr lang="en-US" dirty="0" smtClean="0">
                <a:solidFill>
                  <a:srgbClr val="003399"/>
                </a:solidFill>
              </a:rPr>
              <a:t>69</a:t>
            </a:r>
            <a:r>
              <a:rPr lang="en-US" dirty="0" smtClean="0"/>
              <a:t> defined network services bringing the total representation to </a:t>
            </a:r>
            <a:r>
              <a:rPr lang="en-US" dirty="0" smtClean="0">
                <a:solidFill>
                  <a:srgbClr val="003399"/>
                </a:solidFill>
              </a:rPr>
              <a:t>151 </a:t>
            </a:r>
            <a:r>
              <a:rPr lang="en-US" dirty="0" smtClean="0"/>
              <a:t>objects.</a:t>
            </a:r>
          </a:p>
        </p:txBody>
      </p:sp>
      <p:sp>
        <p:nvSpPr>
          <p:cNvPr id="4" name="Slide Number Placeholder 3"/>
          <p:cNvSpPr>
            <a:spLocks noGrp="1"/>
          </p:cNvSpPr>
          <p:nvPr>
            <p:ph type="sldNum" sz="quarter" idx="10"/>
          </p:nvPr>
        </p:nvSpPr>
        <p:spPr/>
        <p:txBody>
          <a:bodyPr/>
          <a:lstStyle/>
          <a:p>
            <a:fld id="{CA538793-F95B-4CFC-9A87-DBAD57B24C1D}" type="slidenum">
              <a:rPr lang="en-US" smtClean="0"/>
              <a:pPr/>
              <a:t>12</a:t>
            </a:fld>
            <a:endParaRPr lang="en-US"/>
          </a:p>
        </p:txBody>
      </p:sp>
      <p:sp>
        <p:nvSpPr>
          <p:cNvPr id="9"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a:t>
            </a:r>
            <a:r>
              <a:rPr lang="en-US" sz="1000" dirty="0" smtClean="0">
                <a:effectLst>
                  <a:reflection blurRad="6350" stA="55000" endA="300" endPos="45500" dir="5400000" sy="-100000" algn="bl" rotWithShape="0"/>
                </a:effectLst>
              </a:rPr>
              <a:t>Features</a:t>
            </a:r>
            <a:r>
              <a:rPr lang="en-US" sz="1000" dirty="0" smtClean="0">
                <a:solidFill>
                  <a:srgbClr val="003399"/>
                </a:solidFill>
              </a:rPr>
              <a:t>  |  Benefits  |  Demonstration</a:t>
            </a:r>
            <a:endParaRPr lang="en-US" sz="1000" dirty="0">
              <a:solidFill>
                <a:srgbClr val="0033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endCondLst>
                                    <p:cond evt="onNext" delay="0">
                                      <p:tgtEl>
                                        <p:sldTgt/>
                                      </p:tgtEl>
                                    </p:cond>
                                  </p:endCondLst>
                                  <p:childTnLst>
                                    <p:set>
                                      <p:cBhvr rctx="PPT">
                                        <p:cTn id="6" dur="indefinite"/>
                                        <p:tgtEl>
                                          <p:spTgt spid="5"/>
                                        </p:tgtEl>
                                        <p:attrNameLst>
                                          <p:attrName>style.opacity</p:attrName>
                                        </p:attrNameLst>
                                      </p:cBhvr>
                                      <p:to>
                                        <p:strVal val="0.5"/>
                                      </p:to>
                                    </p:set>
                                    <p:animEffect filter="image" prLst="opacity: 0.5">
                                      <p:cBhvr rctx="IE">
                                        <p:cTn id="7" dur="indefinite"/>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mph" presetSubtype="2" fill="hold" nodeType="clickEffect">
                                  <p:stCondLst>
                                    <p:cond delay="0"/>
                                  </p:stCondLst>
                                  <p:childTnLst>
                                    <p:animClr clrSpc="rgb">
                                      <p:cBhvr override="childStyle">
                                        <p:cTn id="11" dur="500" fill="hold"/>
                                        <p:tgtEl>
                                          <p:spTgt spid="3">
                                            <p:txEl>
                                              <p:pRg st="2" end="2"/>
                                            </p:txEl>
                                          </p:spTgt>
                                        </p:tgtEl>
                                        <p:attrNameLst>
                                          <p:attrName>style.color</p:attrName>
                                        </p:attrNameLst>
                                      </p:cBhvr>
                                      <p:to>
                                        <a:schemeClr val="tx1"/>
                                      </p:to>
                                    </p:animClr>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3" presetClass="emph" presetSubtype="2" fill="hold" nodeType="withEffect">
                                  <p:stCondLst>
                                    <p:cond delay="0"/>
                                  </p:stCondLst>
                                  <p:childTnLst>
                                    <p:animClr clrSpc="rgb">
                                      <p:cBhvr override="childStyle">
                                        <p:cTn id="17" dur="500" fill="hold"/>
                                        <p:tgtEl>
                                          <p:spTgt spid="3">
                                            <p:txEl>
                                              <p:pRg st="3" end="3"/>
                                            </p:txEl>
                                          </p:spTgt>
                                        </p:tgtEl>
                                        <p:attrNameLst>
                                          <p:attrName>style.color</p:attrName>
                                        </p:attrNameLst>
                                      </p:cBhvr>
                                      <p:to>
                                        <a:schemeClr val="tx1"/>
                                      </p:to>
                                    </p:animClr>
                                  </p:childTnLst>
                                </p:cTn>
                              </p:par>
                              <p:par>
                                <p:cTn id="18" presetID="1"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nodeType="clickEffect">
                                  <p:stCondLst>
                                    <p:cond delay="0"/>
                                  </p:stCondLst>
                                  <p:childTnLst>
                                    <p:set>
                                      <p:cBhvr>
                                        <p:cTn id="23" dur="1" fill="hold">
                                          <p:stCondLst>
                                            <p:cond delay="0"/>
                                          </p:stCondLst>
                                        </p:cTn>
                                        <p:tgtEl>
                                          <p:spTgt spid="6"/>
                                        </p:tgtEl>
                                        <p:attrNameLst>
                                          <p:attrName>style.visibility</p:attrName>
                                        </p:attrNameLst>
                                      </p:cBhvr>
                                      <p:to>
                                        <p:strVal val="hidden"/>
                                      </p:to>
                                    </p:set>
                                  </p:childTnLst>
                                </p:cTn>
                              </p:par>
                              <p:par>
                                <p:cTn id="24" presetID="3" presetClass="emph" presetSubtype="2" fill="hold" nodeType="withEffect">
                                  <p:stCondLst>
                                    <p:cond delay="0"/>
                                  </p:stCondLst>
                                  <p:childTnLst>
                                    <p:animClr clrSpc="rgb">
                                      <p:cBhvr override="childStyle">
                                        <p:cTn id="25" dur="500" fill="hold"/>
                                        <p:tgtEl>
                                          <p:spTgt spid="3">
                                            <p:txEl>
                                              <p:pRg st="4" end="4"/>
                                            </p:txEl>
                                          </p:spTgt>
                                        </p:tgtEl>
                                        <p:attrNameLst>
                                          <p:attrName>style.color</p:attrName>
                                        </p:attrNameLst>
                                      </p:cBhvr>
                                      <p:to>
                                        <a:schemeClr val="tx1"/>
                                      </p:to>
                                    </p:animClr>
                                  </p:childTnLst>
                                </p:cTn>
                              </p:par>
                              <p:par>
                                <p:cTn id="26" presetID="1"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Super-Icon Sets</a:t>
            </a:r>
            <a:endParaRPr lang="en-US" dirty="0"/>
          </a:p>
        </p:txBody>
      </p:sp>
      <p:sp>
        <p:nvSpPr>
          <p:cNvPr id="4" name="Slide Number Placeholder 3"/>
          <p:cNvSpPr>
            <a:spLocks noGrp="1"/>
          </p:cNvSpPr>
          <p:nvPr>
            <p:ph type="sldNum" sz="quarter" idx="10"/>
          </p:nvPr>
        </p:nvSpPr>
        <p:spPr/>
        <p:txBody>
          <a:bodyPr/>
          <a:lstStyle/>
          <a:p>
            <a:fld id="{CA538793-F95B-4CFC-9A87-DBAD57B24C1D}" type="slidenum">
              <a:rPr lang="en-US" smtClean="0"/>
              <a:pPr/>
              <a:t>13</a:t>
            </a:fld>
            <a:endParaRPr lang="en-US"/>
          </a:p>
        </p:txBody>
      </p:sp>
      <p:sp>
        <p:nvSpPr>
          <p:cNvPr id="7" name="Content Placeholder 2"/>
          <p:cNvSpPr txBox="1">
            <a:spLocks/>
          </p:cNvSpPr>
          <p:nvPr/>
        </p:nvSpPr>
        <p:spPr bwMode="auto">
          <a:xfrm>
            <a:off x="152400" y="5105400"/>
            <a:ext cx="8763000" cy="1074738"/>
          </a:xfrm>
          <a:prstGeom prst="roundRect">
            <a:avLst>
              <a:gd name="adj" fmla="val 3915"/>
            </a:avLst>
          </a:prstGeom>
          <a:solidFill>
            <a:schemeClr val="bg1"/>
          </a:solidFill>
          <a:ln w="9525" cap="sq">
            <a:noFill/>
            <a:miter lim="800000"/>
            <a:headEnd/>
            <a:tailEnd/>
          </a:ln>
          <a:effectLst>
            <a:innerShdw blurRad="38100">
              <a:prstClr val="black"/>
            </a:innerShdw>
          </a:effectLst>
        </p:spPr>
        <p:txBody>
          <a:bodyPr vert="horz" wrap="square" lIns="91440" tIns="45720" rIns="91440" bIns="45720" numCol="1" anchor="t" anchorCtr="0" compatLnSpc="1">
            <a:prstTxWarp prst="textNoShape">
              <a:avLst/>
            </a:prstTxWarp>
          </a:bodyPr>
          <a:lstStyle/>
          <a:p>
            <a:pPr lvl="0" algn="l" eaLnBrk="1" hangingPunct="1">
              <a:lnSpc>
                <a:spcPct val="100000"/>
              </a:lnSpc>
              <a:spcAft>
                <a:spcPts val="800"/>
              </a:spcAft>
              <a:buSzPct val="100000"/>
            </a:pPr>
            <a:r>
              <a:rPr lang="en-US" sz="2000" kern="0" dirty="0" smtClean="0">
                <a:latin typeface="Arial" pitchFamily="34" charset="0"/>
              </a:rPr>
              <a:t>Super-Icon Sets take time saving one step further for the military signal planner.  These sets combine individual icons into a predefined group to represent all of the elements of a Communication Package.  </a:t>
            </a:r>
            <a:endParaRPr lang="en-US" sz="2000" b="0" kern="0" dirty="0" smtClean="0">
              <a:latin typeface="Arial" pitchFamily="34" charset="0"/>
            </a:endParaRPr>
          </a:p>
          <a:p>
            <a:pPr lvl="0" algn="l" eaLnBrk="1" hangingPunct="1">
              <a:lnSpc>
                <a:spcPct val="150000"/>
              </a:lnSpc>
              <a:spcAft>
                <a:spcPts val="800"/>
              </a:spcAft>
              <a:buSzPct val="100000"/>
            </a:pPr>
            <a:endParaRPr lang="en-US" sz="2000" kern="0" dirty="0" smtClean="0">
              <a:latin typeface="Arial" pitchFamily="34" charset="0"/>
            </a:endParaRPr>
          </a:p>
        </p:txBody>
      </p:sp>
      <p:sp>
        <p:nvSpPr>
          <p:cNvPr id="8"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a:t>
            </a:r>
            <a:r>
              <a:rPr lang="en-US" sz="1000" dirty="0" smtClean="0">
                <a:effectLst>
                  <a:reflection blurRad="6350" stA="55000" endA="300" endPos="45500" dir="5400000" sy="-100000" algn="bl" rotWithShape="0"/>
                </a:effectLst>
              </a:rPr>
              <a:t>Features</a:t>
            </a:r>
            <a:r>
              <a:rPr lang="en-US" sz="1000" dirty="0" smtClean="0">
                <a:solidFill>
                  <a:srgbClr val="003399"/>
                </a:solidFill>
              </a:rPr>
              <a:t>  |  Benefits  |  Demonstration</a:t>
            </a:r>
            <a:endParaRPr lang="en-US" sz="1000" dirty="0">
              <a:solidFill>
                <a:srgbClr val="003399"/>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Visio Custom Properties" descr="Custom Properties.tif"/>
          <p:cNvPicPr>
            <a:picLocks noChangeAspect="1"/>
          </p:cNvPicPr>
          <p:nvPr/>
        </p:nvPicPr>
        <p:blipFill>
          <a:blip r:embed="rId2"/>
          <a:stretch>
            <a:fillRect/>
          </a:stretch>
        </p:blipFill>
        <p:spPr>
          <a:xfrm>
            <a:off x="533400" y="2819400"/>
            <a:ext cx="8027670" cy="3484880"/>
          </a:xfrm>
          <a:prstGeom prst="rect">
            <a:avLst/>
          </a:prstGeom>
          <a:ln w="12700">
            <a:solidFill>
              <a:schemeClr val="tx1"/>
            </a:solidFill>
            <a:miter lim="800000"/>
          </a:ln>
          <a:effectLst>
            <a:outerShdw blurRad="50800" dist="38100" dir="2700000" algn="tl" rotWithShape="0">
              <a:prstClr val="black">
                <a:alpha val="40000"/>
              </a:prstClr>
            </a:outerShdw>
          </a:effectLst>
        </p:spPr>
      </p:pic>
      <p:sp>
        <p:nvSpPr>
          <p:cNvPr id="31" name="Fade - 2.2"/>
          <p:cNvSpPr/>
          <p:nvPr/>
        </p:nvSpPr>
        <p:spPr bwMode="auto">
          <a:xfrm>
            <a:off x="4526280" y="6019800"/>
            <a:ext cx="4023360" cy="231648"/>
          </a:xfrm>
          <a:prstGeom prst="rect">
            <a:avLst/>
          </a:prstGeom>
          <a:solidFill>
            <a:schemeClr val="bg1">
              <a:alpha val="75000"/>
            </a:schemeClr>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30" name="Fade - 2.1"/>
          <p:cNvSpPr/>
          <p:nvPr/>
        </p:nvSpPr>
        <p:spPr bwMode="auto">
          <a:xfrm>
            <a:off x="4526280" y="3048000"/>
            <a:ext cx="4023360" cy="2029968"/>
          </a:xfrm>
          <a:prstGeom prst="rect">
            <a:avLst/>
          </a:prstGeom>
          <a:solidFill>
            <a:schemeClr val="bg1">
              <a:alpha val="75000"/>
            </a:schemeClr>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8" name="Fade - 1.2"/>
          <p:cNvSpPr/>
          <p:nvPr/>
        </p:nvSpPr>
        <p:spPr bwMode="auto">
          <a:xfrm>
            <a:off x="4526280" y="4724400"/>
            <a:ext cx="4023360" cy="1524000"/>
          </a:xfrm>
          <a:prstGeom prst="rect">
            <a:avLst/>
          </a:prstGeom>
          <a:solidFill>
            <a:schemeClr val="bg1">
              <a:alpha val="75000"/>
            </a:schemeClr>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7" name="Fade - 1.1"/>
          <p:cNvSpPr/>
          <p:nvPr/>
        </p:nvSpPr>
        <p:spPr bwMode="auto">
          <a:xfrm>
            <a:off x="4526280" y="3035808"/>
            <a:ext cx="4023360" cy="545592"/>
          </a:xfrm>
          <a:prstGeom prst="rect">
            <a:avLst/>
          </a:prstGeom>
          <a:solidFill>
            <a:schemeClr val="bg1">
              <a:alpha val="75000"/>
            </a:schemeClr>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cxnSp>
        <p:nvCxnSpPr>
          <p:cNvPr id="12" name="Arrow - T"/>
          <p:cNvCxnSpPr/>
          <p:nvPr/>
        </p:nvCxnSpPr>
        <p:spPr bwMode="auto">
          <a:xfrm rot="10800000" flipV="1">
            <a:off x="2819400" y="4648200"/>
            <a:ext cx="1676400" cy="304800"/>
          </a:xfrm>
          <a:prstGeom prst="straightConnector1">
            <a:avLst/>
          </a:prstGeom>
          <a:solidFill>
            <a:srgbClr val="FFCC99"/>
          </a:solidFill>
          <a:ln w="38100" cap="flat" cmpd="sng" algn="ctr">
            <a:gradFill>
              <a:gsLst>
                <a:gs pos="0">
                  <a:schemeClr val="tx1"/>
                </a:gs>
                <a:gs pos="100000">
                  <a:srgbClr val="003399"/>
                </a:gs>
              </a:gsLst>
              <a:lin ang="0" scaled="0"/>
            </a:gradFill>
            <a:prstDash val="solid"/>
            <a:round/>
            <a:headEnd type="none" w="med" len="med"/>
            <a:tailEnd type="triangle" w="lg" len="lg"/>
          </a:ln>
          <a:effectLst>
            <a:outerShdw blurRad="50800" dist="38100" dir="2700000" algn="tl" rotWithShape="0">
              <a:prstClr val="black">
                <a:alpha val="40000"/>
              </a:prstClr>
            </a:outerShdw>
          </a:effectLst>
        </p:spPr>
      </p:cxnSp>
      <p:cxnSp>
        <p:nvCxnSpPr>
          <p:cNvPr id="18" name="Arrow - E"/>
          <p:cNvCxnSpPr/>
          <p:nvPr/>
        </p:nvCxnSpPr>
        <p:spPr bwMode="auto">
          <a:xfrm rot="10800000" flipV="1">
            <a:off x="2819400" y="4419600"/>
            <a:ext cx="1676400" cy="152400"/>
          </a:xfrm>
          <a:prstGeom prst="straightConnector1">
            <a:avLst/>
          </a:prstGeom>
          <a:solidFill>
            <a:srgbClr val="FFCC99"/>
          </a:solidFill>
          <a:ln w="38100" cap="flat" cmpd="sng" algn="ctr">
            <a:gradFill>
              <a:gsLst>
                <a:gs pos="0">
                  <a:schemeClr val="tx1"/>
                </a:gs>
                <a:gs pos="100000">
                  <a:srgbClr val="003399"/>
                </a:gs>
              </a:gsLst>
              <a:lin ang="0" scaled="0"/>
            </a:gradFill>
            <a:prstDash val="solid"/>
            <a:round/>
            <a:headEnd type="none" w="med" len="med"/>
            <a:tailEnd type="triangle" w="lg" len="lg"/>
          </a:ln>
          <a:effectLst>
            <a:outerShdw blurRad="50800" dist="38100" dir="2700000" algn="tl" rotWithShape="0">
              <a:prstClr val="black">
                <a:alpha val="40000"/>
              </a:prstClr>
            </a:outerShdw>
          </a:effectLst>
        </p:spPr>
      </p:cxnSp>
      <p:cxnSp>
        <p:nvCxnSpPr>
          <p:cNvPr id="21" name="Arrow - P"/>
          <p:cNvCxnSpPr/>
          <p:nvPr/>
        </p:nvCxnSpPr>
        <p:spPr bwMode="auto">
          <a:xfrm rot="10800000" flipV="1">
            <a:off x="2438400" y="4267200"/>
            <a:ext cx="2057400" cy="228600"/>
          </a:xfrm>
          <a:prstGeom prst="straightConnector1">
            <a:avLst/>
          </a:prstGeom>
          <a:solidFill>
            <a:srgbClr val="FFCC99"/>
          </a:solidFill>
          <a:ln w="38100" cap="flat" cmpd="sng" algn="ctr">
            <a:gradFill>
              <a:gsLst>
                <a:gs pos="0">
                  <a:schemeClr val="tx1"/>
                </a:gs>
                <a:gs pos="100000">
                  <a:srgbClr val="003399"/>
                </a:gs>
              </a:gsLst>
              <a:lin ang="0" scaled="0"/>
            </a:gradFill>
            <a:prstDash val="solid"/>
            <a:round/>
            <a:headEnd type="none" w="med" len="med"/>
            <a:tailEnd type="triangle" w="lg" len="lg"/>
          </a:ln>
          <a:effectLst>
            <a:outerShdw blurRad="50800" dist="38100" dir="2700000" algn="tl" rotWithShape="0">
              <a:prstClr val="black">
                <a:alpha val="40000"/>
              </a:prstClr>
            </a:outerShdw>
          </a:effectLst>
        </p:spPr>
      </p:cxnSp>
      <p:cxnSp>
        <p:nvCxnSpPr>
          <p:cNvPr id="24" name="Arrow - ID"/>
          <p:cNvCxnSpPr/>
          <p:nvPr/>
        </p:nvCxnSpPr>
        <p:spPr bwMode="auto">
          <a:xfrm rot="10800000" flipV="1">
            <a:off x="2667000" y="3733800"/>
            <a:ext cx="3733800" cy="990600"/>
          </a:xfrm>
          <a:prstGeom prst="straightConnector1">
            <a:avLst/>
          </a:prstGeom>
          <a:solidFill>
            <a:srgbClr val="FFCC99"/>
          </a:solidFill>
          <a:ln w="38100" cap="flat" cmpd="sng" algn="ctr">
            <a:gradFill>
              <a:gsLst>
                <a:gs pos="0">
                  <a:schemeClr val="tx1"/>
                </a:gs>
                <a:gs pos="100000">
                  <a:srgbClr val="003399"/>
                </a:gs>
              </a:gsLst>
              <a:lin ang="0" scaled="0"/>
            </a:gradFill>
            <a:prstDash val="solid"/>
            <a:round/>
            <a:headEnd type="none" w="med" len="med"/>
            <a:tailEnd type="triangle" w="lg" len="lg"/>
          </a:ln>
          <a:effectLst>
            <a:outerShdw blurRad="50800" dist="38100" dir="2700000" algn="tl" rotWithShape="0">
              <a:prstClr val="black">
                <a:alpha val="40000"/>
              </a:prstClr>
            </a:outerShdw>
          </a:effectLst>
        </p:spPr>
      </p:cxnSp>
      <p:sp>
        <p:nvSpPr>
          <p:cNvPr id="29" name="Column - Right"/>
          <p:cNvSpPr txBox="1">
            <a:spLocks/>
          </p:cNvSpPr>
          <p:nvPr/>
        </p:nvSpPr>
        <p:spPr bwMode="auto">
          <a:xfrm>
            <a:off x="4572000" y="1295400"/>
            <a:ext cx="4343400" cy="1524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r>
              <a:rPr kumimoji="0" lang="en-US" sz="2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rPr>
              <a:t>Audit Data</a:t>
            </a: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r>
              <a:rPr kumimoji="0" lang="en-US" sz="2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rPr>
              <a:t>Database Integration</a:t>
            </a: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sp>
        <p:nvSpPr>
          <p:cNvPr id="3" name="Column - Left"/>
          <p:cNvSpPr>
            <a:spLocks noGrp="1"/>
          </p:cNvSpPr>
          <p:nvPr>
            <p:ph idx="1"/>
          </p:nvPr>
        </p:nvSpPr>
        <p:spPr>
          <a:xfrm>
            <a:off x="152400" y="1295400"/>
            <a:ext cx="4343400" cy="1524000"/>
          </a:xfrm>
        </p:spPr>
        <p:txBody>
          <a:bodyPr/>
          <a:lstStyle/>
          <a:p>
            <a:r>
              <a:rPr lang="en-US" dirty="0" smtClean="0">
                <a:solidFill>
                  <a:schemeClr val="tx1">
                    <a:lumMod val="50000"/>
                    <a:lumOff val="50000"/>
                  </a:schemeClr>
                </a:solidFill>
              </a:rPr>
              <a:t>Icon Visual Properties</a:t>
            </a:r>
          </a:p>
          <a:p>
            <a:pPr lvl="1"/>
            <a:r>
              <a:rPr lang="en-US" dirty="0" smtClean="0">
                <a:solidFill>
                  <a:schemeClr val="tx1">
                    <a:lumMod val="50000"/>
                    <a:lumOff val="50000"/>
                  </a:schemeClr>
                </a:solidFill>
              </a:rPr>
              <a:t>Manipulate Labels</a:t>
            </a:r>
          </a:p>
          <a:p>
            <a:pPr lvl="1"/>
            <a:r>
              <a:rPr lang="en-US" dirty="0" smtClean="0">
                <a:solidFill>
                  <a:schemeClr val="tx1">
                    <a:lumMod val="50000"/>
                    <a:lumOff val="50000"/>
                  </a:schemeClr>
                </a:solidFill>
              </a:rPr>
              <a:t>Change Colors or Shapes</a:t>
            </a:r>
          </a:p>
          <a:p>
            <a:r>
              <a:rPr lang="en-US" dirty="0" smtClean="0">
                <a:solidFill>
                  <a:schemeClr val="tx1">
                    <a:lumMod val="50000"/>
                    <a:lumOff val="50000"/>
                  </a:schemeClr>
                </a:solidFill>
              </a:rPr>
              <a:t>Report Data</a:t>
            </a:r>
          </a:p>
        </p:txBody>
      </p:sp>
      <p:sp>
        <p:nvSpPr>
          <p:cNvPr id="4" name="Slide Number Placeholder 3"/>
          <p:cNvSpPr>
            <a:spLocks noGrp="1"/>
          </p:cNvSpPr>
          <p:nvPr>
            <p:ph type="sldNum" sz="quarter" idx="10"/>
          </p:nvPr>
        </p:nvSpPr>
        <p:spPr/>
        <p:txBody>
          <a:bodyPr/>
          <a:lstStyle/>
          <a:p>
            <a:fld id="{CA538793-F95B-4CFC-9A87-DBAD57B24C1D}" type="slidenum">
              <a:rPr lang="en-US" smtClean="0"/>
              <a:pPr/>
              <a:t>14</a:t>
            </a:fld>
            <a:endParaRPr lang="en-US"/>
          </a:p>
        </p:txBody>
      </p:sp>
      <p:sp>
        <p:nvSpPr>
          <p:cNvPr id="2" name="Slide Title"/>
          <p:cNvSpPr>
            <a:spLocks noGrp="1"/>
          </p:cNvSpPr>
          <p:nvPr>
            <p:ph type="title"/>
          </p:nvPr>
        </p:nvSpPr>
        <p:spPr/>
        <p:txBody>
          <a:bodyPr/>
          <a:lstStyle/>
          <a:p>
            <a:r>
              <a:rPr lang="en-US" dirty="0" smtClean="0"/>
              <a:t>Custom Properties/Shape Data</a:t>
            </a:r>
            <a:endParaRPr lang="en-US" dirty="0"/>
          </a:p>
        </p:txBody>
      </p:sp>
      <p:sp>
        <p:nvSpPr>
          <p:cNvPr id="16"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a:t>
            </a:r>
            <a:r>
              <a:rPr lang="en-US" sz="1000" dirty="0" smtClean="0">
                <a:effectLst>
                  <a:reflection blurRad="6350" stA="55000" endA="300" endPos="45500" dir="5400000" sy="-100000" algn="bl" rotWithShape="0"/>
                </a:effectLst>
              </a:rPr>
              <a:t>Features</a:t>
            </a:r>
            <a:r>
              <a:rPr lang="en-US" sz="1000" dirty="0" smtClean="0">
                <a:solidFill>
                  <a:srgbClr val="003399"/>
                </a:solidFill>
              </a:rPr>
              <a:t>  |  Benefits  |  Demonstration</a:t>
            </a:r>
            <a:endParaRPr lang="en-US" sz="1000" dirty="0">
              <a:solidFill>
                <a:srgbClr val="0033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withEffect">
                                  <p:stCondLst>
                                    <p:cond delay="0"/>
                                  </p:stCondLst>
                                  <p:childTnLst>
                                    <p:animClr clrSpc="rgb">
                                      <p:cBhvr override="childStyle">
                                        <p:cTn id="6" dur="500" fill="hold"/>
                                        <p:tgtEl>
                                          <p:spTgt spid="3">
                                            <p:txEl>
                                              <p:pRg st="0" end="0"/>
                                            </p:txEl>
                                          </p:spTgt>
                                        </p:tgtEl>
                                        <p:attrNameLst>
                                          <p:attrName>style.color</p:attrName>
                                        </p:attrNameLst>
                                      </p:cBhvr>
                                      <p:to>
                                        <a:schemeClr val="tx1"/>
                                      </p:to>
                                    </p:animClr>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3" presetClass="emph" presetSubtype="2" fill="hold" nodeType="withEffect">
                                  <p:stCondLst>
                                    <p:cond delay="0"/>
                                  </p:stCondLst>
                                  <p:childTnLst>
                                    <p:animClr clrSpc="rgb">
                                      <p:cBhvr override="childStyle">
                                        <p:cTn id="12" dur="500" fill="hold"/>
                                        <p:tgtEl>
                                          <p:spTgt spid="3">
                                            <p:txEl>
                                              <p:pRg st="1" end="1"/>
                                            </p:txEl>
                                          </p:spTgt>
                                        </p:tgtEl>
                                        <p:attrNameLst>
                                          <p:attrName>style.color</p:attrName>
                                        </p:attrNameLst>
                                      </p:cBhvr>
                                      <p:to>
                                        <a:schemeClr val="tx1"/>
                                      </p:to>
                                    </p:animClr>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24"/>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3" presetClass="emph" presetSubtype="2" fill="hold" nodeType="withEffect">
                                  <p:stCondLst>
                                    <p:cond delay="0"/>
                                  </p:stCondLst>
                                  <p:childTnLst>
                                    <p:animClr clrSpc="rgb">
                                      <p:cBhvr override="childStyle">
                                        <p:cTn id="24" dur="500" fill="hold"/>
                                        <p:tgtEl>
                                          <p:spTgt spid="3">
                                            <p:txEl>
                                              <p:pRg st="2" end="2"/>
                                            </p:txEl>
                                          </p:spTgt>
                                        </p:tgtEl>
                                        <p:attrNameLst>
                                          <p:attrName>style.color</p:attrName>
                                        </p:attrNameLst>
                                      </p:cBhvr>
                                      <p:to>
                                        <a:schemeClr val="tx1"/>
                                      </p:to>
                                    </p:animClr>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18"/>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21"/>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27"/>
                                        </p:tgtEl>
                                      </p:cBhvr>
                                    </p:animEffect>
                                    <p:set>
                                      <p:cBhvr>
                                        <p:cTn id="35" dur="1" fill="hold">
                                          <p:stCondLst>
                                            <p:cond delay="499"/>
                                          </p:stCondLst>
                                        </p:cTn>
                                        <p:tgtEl>
                                          <p:spTgt spid="27"/>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28"/>
                                        </p:tgtEl>
                                      </p:cBhvr>
                                    </p:animEffect>
                                    <p:set>
                                      <p:cBhvr>
                                        <p:cTn id="38" dur="1" fill="hold">
                                          <p:stCondLst>
                                            <p:cond delay="499"/>
                                          </p:stCondLst>
                                        </p:cTn>
                                        <p:tgtEl>
                                          <p:spTgt spid="28"/>
                                        </p:tgtEl>
                                        <p:attrNameLst>
                                          <p:attrName>style.visibility</p:attrName>
                                        </p:attrNameLst>
                                      </p:cBhvr>
                                      <p:to>
                                        <p:strVal val="hidden"/>
                                      </p:to>
                                    </p:set>
                                  </p:childTnLst>
                                </p:cTn>
                              </p:par>
                              <p:par>
                                <p:cTn id="39" presetID="3" presetClass="emph" presetSubtype="2" fill="hold" nodeType="withEffect">
                                  <p:stCondLst>
                                    <p:cond delay="0"/>
                                  </p:stCondLst>
                                  <p:childTnLst>
                                    <p:animClr clrSpc="rgb">
                                      <p:cBhvr override="childStyle">
                                        <p:cTn id="40" dur="500" fill="hold"/>
                                        <p:tgtEl>
                                          <p:spTgt spid="3">
                                            <p:txEl>
                                              <p:pRg st="3" end="3"/>
                                            </p:txEl>
                                          </p:spTgt>
                                        </p:tgtEl>
                                        <p:attrNameLst>
                                          <p:attrName>style.color</p:attrName>
                                        </p:attrNameLst>
                                      </p:cBhvr>
                                      <p:to>
                                        <a:schemeClr val="tx1"/>
                                      </p:to>
                                    </p:animClr>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3" presetClass="emph" presetSubtype="2" fill="hold" nodeType="withEffect">
                                  <p:stCondLst>
                                    <p:cond delay="0"/>
                                  </p:stCondLst>
                                  <p:childTnLst>
                                    <p:animClr clrSpc="rgb">
                                      <p:cBhvr override="childStyle">
                                        <p:cTn id="50" dur="500" fill="hold"/>
                                        <p:tgtEl>
                                          <p:spTgt spid="29">
                                            <p:txEl>
                                              <p:pRg st="0" end="0"/>
                                            </p:txEl>
                                          </p:spTgt>
                                        </p:tgtEl>
                                        <p:attrNameLst>
                                          <p:attrName>style.color</p:attrName>
                                        </p:attrNameLst>
                                      </p:cBhvr>
                                      <p:to>
                                        <a:schemeClr val="tx1"/>
                                      </p:to>
                                    </p:animClr>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30"/>
                                        </p:tgtEl>
                                      </p:cBhvr>
                                    </p:animEffect>
                                    <p:set>
                                      <p:cBhvr>
                                        <p:cTn id="55" dur="1" fill="hold">
                                          <p:stCondLst>
                                            <p:cond delay="499"/>
                                          </p:stCondLst>
                                        </p:cTn>
                                        <p:tgtEl>
                                          <p:spTgt spid="30"/>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31"/>
                                        </p:tgtEl>
                                      </p:cBhvr>
                                    </p:animEffect>
                                    <p:set>
                                      <p:cBhvr>
                                        <p:cTn id="58" dur="1" fill="hold">
                                          <p:stCondLst>
                                            <p:cond delay="499"/>
                                          </p:stCondLst>
                                        </p:cTn>
                                        <p:tgtEl>
                                          <p:spTgt spid="31"/>
                                        </p:tgtEl>
                                        <p:attrNameLst>
                                          <p:attrName>style.visibility</p:attrName>
                                        </p:attrNameLst>
                                      </p:cBhvr>
                                      <p:to>
                                        <p:strVal val="hidden"/>
                                      </p:to>
                                    </p:set>
                                  </p:childTnLst>
                                </p:cTn>
                              </p:par>
                              <p:par>
                                <p:cTn id="59" presetID="3" presetClass="emph" presetSubtype="2" fill="hold" nodeType="withEffect">
                                  <p:stCondLst>
                                    <p:cond delay="0"/>
                                  </p:stCondLst>
                                  <p:childTnLst>
                                    <p:animClr clrSpc="rgb">
                                      <p:cBhvr override="childStyle">
                                        <p:cTn id="60" dur="500" fill="hold"/>
                                        <p:tgtEl>
                                          <p:spTgt spid="29">
                                            <p:txEl>
                                              <p:pRg st="1" end="1"/>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0" grpId="0" animBg="1"/>
      <p:bldP spid="30" grpId="1" animBg="1"/>
      <p:bldP spid="28" grpId="0" animBg="1"/>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Layers</a:t>
            </a:r>
            <a:endParaRPr lang="en-US" dirty="0"/>
          </a:p>
        </p:txBody>
      </p:sp>
      <p:sp>
        <p:nvSpPr>
          <p:cNvPr id="3" name="Content Placeholder 2"/>
          <p:cNvSpPr>
            <a:spLocks noGrp="1"/>
          </p:cNvSpPr>
          <p:nvPr>
            <p:ph idx="1"/>
          </p:nvPr>
        </p:nvSpPr>
        <p:spPr>
          <a:xfrm>
            <a:off x="152400" y="1295400"/>
            <a:ext cx="8763000" cy="5029200"/>
          </a:xfrm>
        </p:spPr>
        <p:txBody>
          <a:bodyPr/>
          <a:lstStyle/>
          <a:p>
            <a:pPr>
              <a:lnSpc>
                <a:spcPct val="125000"/>
              </a:lnSpc>
            </a:pPr>
            <a:r>
              <a:rPr lang="en-US" dirty="0" smtClean="0"/>
              <a:t>"A layer is a named category of shapes.  By assigning shapes to different layers, you can selectively view, print, color, and lock different categories of shapes, as well as control whether you can snap to or glue to shapes on a layer." </a:t>
            </a:r>
            <a:r>
              <a:rPr lang="en-US" sz="1200" dirty="0" smtClean="0"/>
              <a:t>– Microsoft Office Visio 2003 Help (About layers)</a:t>
            </a:r>
          </a:p>
          <a:p>
            <a:pPr>
              <a:lnSpc>
                <a:spcPct val="125000"/>
              </a:lnSpc>
            </a:pPr>
            <a:endParaRPr lang="en-US" sz="400" dirty="0" smtClean="0"/>
          </a:p>
          <a:p>
            <a:pPr>
              <a:lnSpc>
                <a:spcPct val="125000"/>
              </a:lnSpc>
            </a:pPr>
            <a:r>
              <a:rPr lang="en-US" dirty="0" smtClean="0"/>
              <a:t>VIRD-AP icons are pre-assigned to one or more layers to assist the planner in creating multiple diagram types in a single file.</a:t>
            </a:r>
          </a:p>
          <a:p>
            <a:pPr>
              <a:lnSpc>
                <a:spcPct val="125000"/>
              </a:lnSpc>
            </a:pPr>
            <a:r>
              <a:rPr lang="en-US" dirty="0" smtClean="0"/>
              <a:t>Layering permits the planner and the leadership to view different representations of the communication plan from within a single document and see the relationship of each layer of the communication system.</a:t>
            </a:r>
          </a:p>
          <a:p>
            <a:pPr>
              <a:lnSpc>
                <a:spcPct val="125000"/>
              </a:lnSpc>
            </a:pPr>
            <a:r>
              <a:rPr lang="en-US" dirty="0" smtClean="0"/>
              <a:t>There are currently </a:t>
            </a:r>
            <a:r>
              <a:rPr lang="en-US" dirty="0" smtClean="0">
                <a:solidFill>
                  <a:srgbClr val="003399"/>
                </a:solidFill>
              </a:rPr>
              <a:t>22</a:t>
            </a:r>
            <a:r>
              <a:rPr lang="en-US" dirty="0" smtClean="0"/>
              <a:t> basic layers and </a:t>
            </a:r>
            <a:r>
              <a:rPr lang="en-US" dirty="0" smtClean="0">
                <a:solidFill>
                  <a:srgbClr val="003399"/>
                </a:solidFill>
              </a:rPr>
              <a:t>69</a:t>
            </a:r>
            <a:r>
              <a:rPr lang="en-US" dirty="0" smtClean="0"/>
              <a:t> network service specific layers defined bringing the total to </a:t>
            </a:r>
            <a:r>
              <a:rPr lang="en-US" dirty="0" smtClean="0">
                <a:solidFill>
                  <a:srgbClr val="003399"/>
                </a:solidFill>
              </a:rPr>
              <a:t>91</a:t>
            </a:r>
            <a:r>
              <a:rPr lang="en-US" dirty="0" smtClean="0"/>
              <a:t> predefined layers.</a:t>
            </a:r>
          </a:p>
        </p:txBody>
      </p:sp>
      <p:sp>
        <p:nvSpPr>
          <p:cNvPr id="4" name="Slide Number Placeholder 3"/>
          <p:cNvSpPr>
            <a:spLocks noGrp="1"/>
          </p:cNvSpPr>
          <p:nvPr>
            <p:ph type="sldNum" sz="quarter" idx="10"/>
          </p:nvPr>
        </p:nvSpPr>
        <p:spPr/>
        <p:txBody>
          <a:bodyPr/>
          <a:lstStyle/>
          <a:p>
            <a:fld id="{CA538793-F95B-4CFC-9A87-DBAD57B24C1D}" type="slidenum">
              <a:rPr lang="en-US" smtClean="0"/>
              <a:pPr/>
              <a:t>15</a:t>
            </a:fld>
            <a:endParaRPr lang="en-US"/>
          </a:p>
        </p:txBody>
      </p:sp>
      <p:sp>
        <p:nvSpPr>
          <p:cNvPr id="6"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a:t>
            </a:r>
            <a:r>
              <a:rPr lang="en-US" sz="1000" dirty="0" smtClean="0">
                <a:effectLst>
                  <a:reflection blurRad="6350" stA="55000" endA="300" endPos="45500" dir="5400000" sy="-100000" algn="bl" rotWithShape="0"/>
                </a:effectLst>
              </a:rPr>
              <a:t>Features</a:t>
            </a:r>
            <a:r>
              <a:rPr lang="en-US" sz="1000" dirty="0" smtClean="0">
                <a:solidFill>
                  <a:srgbClr val="003399"/>
                </a:solidFill>
              </a:rPr>
              <a:t>  |  Benefits  |  Demonstration</a:t>
            </a:r>
            <a:endParaRPr lang="en-US" sz="1000" dirty="0">
              <a:solidFill>
                <a:srgbClr val="003399"/>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Layers</a:t>
            </a:r>
            <a:endParaRPr lang="en-US" dirty="0"/>
          </a:p>
        </p:txBody>
      </p:sp>
      <p:sp>
        <p:nvSpPr>
          <p:cNvPr id="4" name="Slide Number Placeholder 3"/>
          <p:cNvSpPr>
            <a:spLocks noGrp="1"/>
          </p:cNvSpPr>
          <p:nvPr>
            <p:ph type="sldNum" sz="quarter" idx="10"/>
          </p:nvPr>
        </p:nvSpPr>
        <p:spPr/>
        <p:txBody>
          <a:bodyPr/>
          <a:lstStyle/>
          <a:p>
            <a:fld id="{CA538793-F95B-4CFC-9A87-DBAD57B24C1D}" type="slidenum">
              <a:rPr lang="en-US" smtClean="0"/>
              <a:pPr/>
              <a:t>16</a:t>
            </a:fld>
            <a:endParaRPr lang="en-US"/>
          </a:p>
        </p:txBody>
      </p:sp>
      <p:sp>
        <p:nvSpPr>
          <p:cNvPr id="6"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a:t>
            </a:r>
            <a:r>
              <a:rPr lang="en-US" sz="1000" dirty="0" smtClean="0">
                <a:effectLst>
                  <a:reflection blurRad="6350" stA="55000" endA="300" endPos="45500" dir="5400000" sy="-100000" algn="bl" rotWithShape="0"/>
                </a:effectLst>
              </a:rPr>
              <a:t>Features</a:t>
            </a:r>
            <a:r>
              <a:rPr lang="en-US" sz="1000" dirty="0" smtClean="0">
                <a:solidFill>
                  <a:srgbClr val="003399"/>
                </a:solidFill>
              </a:rPr>
              <a:t>  |  Benefits  |  Demonstration</a:t>
            </a:r>
            <a:endParaRPr lang="en-US" sz="1000" dirty="0">
              <a:solidFill>
                <a:srgbClr val="003399"/>
              </a:solidFill>
            </a:endParaRPr>
          </a:p>
        </p:txBody>
      </p:sp>
      <p:sp>
        <p:nvSpPr>
          <p:cNvPr id="23" name="Content - Shadow"/>
          <p:cNvSpPr txBox="1">
            <a:spLocks/>
          </p:cNvSpPr>
          <p:nvPr/>
        </p:nvSpPr>
        <p:spPr bwMode="auto">
          <a:xfrm>
            <a:off x="4572000" y="1143000"/>
            <a:ext cx="4495800" cy="5029200"/>
          </a:xfrm>
          <a:prstGeom prst="roundRect">
            <a:avLst>
              <a:gd name="adj" fmla="val 6322"/>
            </a:avLst>
          </a:prstGeom>
          <a:solidFill>
            <a:schemeClr val="bg1"/>
          </a:solidFill>
          <a:ln w="9525" cap="rnd">
            <a:solidFill>
              <a:schemeClr val="tx1">
                <a:lumMod val="50000"/>
                <a:lumOff val="50000"/>
              </a:schemeClr>
            </a:solid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227013" marR="0" lvl="0" indent="-227013" algn="l" defTabSz="914400" rtl="0" eaLnBrk="1" fontAlgn="base" latinLnBrk="0" hangingPunct="1">
              <a:lnSpc>
                <a:spcPts val="1900"/>
              </a:lnSpc>
              <a:spcBef>
                <a:spcPct val="0"/>
              </a:spcBef>
              <a:spcAft>
                <a:spcPts val="800"/>
              </a:spcAft>
              <a:buClr>
                <a:srgbClr val="FDAA03"/>
              </a:buClr>
              <a:buSzPct val="100000"/>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1900"/>
              </a:lnSpc>
              <a:spcBef>
                <a:spcPct val="0"/>
              </a:spcBef>
              <a:spcAft>
                <a:spcPts val="800"/>
              </a:spcAft>
              <a:buClr>
                <a:srgbClr val="FDAA03"/>
              </a:buClr>
              <a:buSzPct val="100000"/>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pic>
        <p:nvPicPr>
          <p:cNvPr id="8" name="Picture - All Layers" descr="1. All Layers.bmp"/>
          <p:cNvPicPr>
            <a:picLocks noChangeAspect="1"/>
          </p:cNvPicPr>
          <p:nvPr/>
        </p:nvPicPr>
        <p:blipFill>
          <a:blip r:embed="rId2"/>
          <a:stretch>
            <a:fillRect/>
          </a:stretch>
        </p:blipFill>
        <p:spPr>
          <a:xfrm>
            <a:off x="164592" y="987552"/>
            <a:ext cx="6833270" cy="5313524"/>
          </a:xfrm>
          <a:prstGeom prst="rect">
            <a:avLst/>
          </a:prstGeom>
          <a:effectLst>
            <a:outerShdw blurRad="50800" dist="38100" dir="2700000" algn="tl" rotWithShape="0">
              <a:prstClr val="black">
                <a:alpha val="40000"/>
              </a:prstClr>
            </a:outerShdw>
          </a:effectLst>
        </p:spPr>
      </p:pic>
      <p:sp>
        <p:nvSpPr>
          <p:cNvPr id="29" name="Content - Diagram - All Layers"/>
          <p:cNvSpPr txBox="1">
            <a:spLocks/>
          </p:cNvSpPr>
          <p:nvPr/>
        </p:nvSpPr>
        <p:spPr bwMode="auto">
          <a:xfrm>
            <a:off x="4572000" y="1143000"/>
            <a:ext cx="4495800" cy="5029200"/>
          </a:xfrm>
          <a:prstGeom prst="roundRect">
            <a:avLst>
              <a:gd name="adj" fmla="val 6322"/>
            </a:avLst>
          </a:prstGeom>
          <a:solidFill>
            <a:schemeClr val="bg1"/>
          </a:solidFill>
          <a:ln w="9525" cap="rnd">
            <a:solidFill>
              <a:schemeClr val="tx1">
                <a:lumMod val="50000"/>
                <a:lumOff val="50000"/>
              </a:schemeClr>
            </a:solidFill>
            <a:miter lim="800000"/>
            <a:headEnd/>
            <a:tailEnd/>
          </a:ln>
          <a:effectLst/>
        </p:spPr>
        <p:txBody>
          <a:bodyPr vert="horz" wrap="square" lIns="91440" tIns="45720" rIns="91440" bIns="45720" numCol="1" anchor="t" anchorCtr="0" compatLnSpc="1">
            <a:prstTxWarp prst="textNoShape">
              <a:avLst/>
            </a:prstTxWarp>
          </a:bodyPr>
          <a:lstStyle/>
          <a:p>
            <a:pPr marL="227013" lvl="0" indent="-227013" algn="l" eaLnBrk="1" hangingPunct="1">
              <a:lnSpc>
                <a:spcPts val="1900"/>
              </a:lnSpc>
              <a:spcAft>
                <a:spcPts val="800"/>
              </a:spcAft>
              <a:buSzPct val="100000"/>
              <a:defRPr/>
            </a:pPr>
            <a:r>
              <a:rPr lang="en-US" kern="0" dirty="0" smtClean="0">
                <a:latin typeface="Arial" pitchFamily="34" charset="0"/>
              </a:rPr>
              <a:t>All Diagrams</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PowerPoint or similar programs cannot  adequately represent large amounts of visual data with complex relationships</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The diagram on the left is from Visio using VIRD-AP icons, but with all layers active</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Without layers, the user could not isolate only the visual elements needed for a single diagram or to visualize the relationship between one or more diagrams</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The next few screenshots demonstrate how activating layers can change the image to help users visualize the pieces of a complex Army communication system</a:t>
            </a: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pic>
        <p:nvPicPr>
          <p:cNvPr id="10" name="Picture - Diagram - Site" descr="2. Diagram - Site.bmp"/>
          <p:cNvPicPr>
            <a:picLocks noChangeAspect="1"/>
          </p:cNvPicPr>
          <p:nvPr/>
        </p:nvPicPr>
        <p:blipFill>
          <a:blip r:embed="rId3"/>
          <a:stretch>
            <a:fillRect/>
          </a:stretch>
        </p:blipFill>
        <p:spPr>
          <a:xfrm>
            <a:off x="164592" y="987552"/>
            <a:ext cx="6833270" cy="5313524"/>
          </a:xfrm>
          <a:prstGeom prst="rect">
            <a:avLst/>
          </a:prstGeom>
        </p:spPr>
      </p:pic>
      <p:sp>
        <p:nvSpPr>
          <p:cNvPr id="9" name="Content - Diagram - Site"/>
          <p:cNvSpPr txBox="1">
            <a:spLocks/>
          </p:cNvSpPr>
          <p:nvPr/>
        </p:nvSpPr>
        <p:spPr bwMode="auto">
          <a:xfrm>
            <a:off x="4572000" y="1143000"/>
            <a:ext cx="4495800" cy="5029200"/>
          </a:xfrm>
          <a:prstGeom prst="roundRect">
            <a:avLst>
              <a:gd name="adj" fmla="val 6322"/>
            </a:avLst>
          </a:prstGeom>
          <a:solidFill>
            <a:schemeClr val="bg1"/>
          </a:solidFill>
          <a:ln w="9525" cap="rnd">
            <a:solidFill>
              <a:schemeClr val="tx1">
                <a:lumMod val="50000"/>
                <a:lumOff val="50000"/>
              </a:schemeClr>
            </a:solidFill>
            <a:miter lim="800000"/>
            <a:headEnd/>
            <a:tailEnd/>
          </a:ln>
          <a:effectLst/>
        </p:spPr>
        <p:txBody>
          <a:bodyPr vert="horz" wrap="square" lIns="91440" tIns="45720" rIns="91440" bIns="45720" numCol="1" anchor="t" anchorCtr="0" compatLnSpc="1">
            <a:prstTxWarp prst="textNoShape">
              <a:avLst/>
            </a:prstTxWarp>
          </a:bodyPr>
          <a:lstStyle/>
          <a:p>
            <a:pPr marL="227013" lvl="0" indent="-227013" algn="l" eaLnBrk="1" hangingPunct="1">
              <a:lnSpc>
                <a:spcPts val="1900"/>
              </a:lnSpc>
              <a:spcAft>
                <a:spcPts val="800"/>
              </a:spcAft>
              <a:buSzPct val="100000"/>
              <a:defRPr/>
            </a:pPr>
            <a:r>
              <a:rPr lang="en-US" kern="0" dirty="0" smtClean="0">
                <a:latin typeface="Arial" pitchFamily="34" charset="0"/>
              </a:rPr>
              <a:t>Site Diagram (Always Active Layers)</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Boundary - Page Classification</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Boundary - Site Location</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Boundary - Supported Unit</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Boundary - Communication Package</a:t>
            </a: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pic>
        <p:nvPicPr>
          <p:cNvPr id="17" name="Picture - Diagram - Communication Package" descr="3. Diagram - Communication Package.bmp"/>
          <p:cNvPicPr>
            <a:picLocks noChangeAspect="1"/>
          </p:cNvPicPr>
          <p:nvPr/>
        </p:nvPicPr>
        <p:blipFill>
          <a:blip r:embed="rId4"/>
          <a:stretch>
            <a:fillRect/>
          </a:stretch>
        </p:blipFill>
        <p:spPr>
          <a:xfrm>
            <a:off x="164592" y="987552"/>
            <a:ext cx="6833270" cy="5313524"/>
          </a:xfrm>
          <a:prstGeom prst="rect">
            <a:avLst/>
          </a:prstGeom>
        </p:spPr>
      </p:pic>
      <p:sp>
        <p:nvSpPr>
          <p:cNvPr id="24" name="Content -  Diagram - Communication Package"/>
          <p:cNvSpPr txBox="1">
            <a:spLocks/>
          </p:cNvSpPr>
          <p:nvPr/>
        </p:nvSpPr>
        <p:spPr bwMode="auto">
          <a:xfrm>
            <a:off x="4572000" y="1143000"/>
            <a:ext cx="4495800" cy="5029200"/>
          </a:xfrm>
          <a:prstGeom prst="roundRect">
            <a:avLst>
              <a:gd name="adj" fmla="val 6322"/>
            </a:avLst>
          </a:prstGeom>
          <a:solidFill>
            <a:schemeClr val="bg1"/>
          </a:solidFill>
          <a:ln w="9525" cap="rnd">
            <a:solidFill>
              <a:schemeClr val="tx1">
                <a:lumMod val="50000"/>
                <a:lumOff val="50000"/>
              </a:schemeClr>
            </a:solidFill>
            <a:miter lim="800000"/>
            <a:headEnd/>
            <a:tailEnd/>
          </a:ln>
          <a:effectLst/>
        </p:spPr>
        <p:txBody>
          <a:bodyPr vert="horz" wrap="square" lIns="91440" tIns="45720" rIns="91440" bIns="45720" numCol="1" anchor="t" anchorCtr="0" compatLnSpc="1">
            <a:prstTxWarp prst="textNoShape">
              <a:avLst/>
            </a:prstTxWarp>
          </a:bodyPr>
          <a:lstStyle/>
          <a:p>
            <a:pPr marL="227013" indent="-227013" algn="l" eaLnBrk="1" hangingPunct="1">
              <a:lnSpc>
                <a:spcPts val="1900"/>
              </a:lnSpc>
              <a:spcAft>
                <a:spcPts val="800"/>
              </a:spcAft>
              <a:buSzPct val="100000"/>
              <a:defRPr/>
            </a:pPr>
            <a:r>
              <a:rPr lang="en-US" kern="0" dirty="0" smtClean="0">
                <a:latin typeface="Arial" pitchFamily="34" charset="0"/>
              </a:rPr>
              <a:t>Communication Package Diagram</a:t>
            </a:r>
          </a:p>
          <a:p>
            <a:pPr marL="227013" lvl="0" indent="-227013" algn="l" eaLnBrk="1" hangingPunct="1">
              <a:lnSpc>
                <a:spcPts val="1900"/>
              </a:lnSpc>
              <a:spcAft>
                <a:spcPts val="800"/>
              </a:spcAft>
              <a:buSzPct val="100000"/>
              <a:buFont typeface="Arial" pitchFamily="34" charset="0"/>
              <a:buChar char="■"/>
              <a:defRPr/>
            </a:pPr>
            <a:r>
              <a:rPr lang="en-US" i="1" kern="0" dirty="0" smtClean="0">
                <a:latin typeface="Arial" pitchFamily="34" charset="0"/>
              </a:rPr>
              <a:t>All Boundaries</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Diagram - Communication Package</a:t>
            </a:r>
          </a:p>
          <a:p>
            <a:pPr marL="227013" lvl="0" indent="-227013" algn="l" eaLnBrk="1" hangingPunct="1">
              <a:lnSpc>
                <a:spcPts val="1900"/>
              </a:lnSpc>
              <a:spcAft>
                <a:spcPts val="800"/>
              </a:spcAft>
              <a:buSzPct val="100000"/>
              <a:buFont typeface="Arial" pitchFamily="34" charset="0"/>
              <a:buChar char="■"/>
              <a:defRPr/>
            </a:pPr>
            <a:endParaRPr lang="en-US" kern="0" dirty="0" smtClean="0">
              <a:latin typeface="Arial" pitchFamily="34" charset="0"/>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pic>
        <p:nvPicPr>
          <p:cNvPr id="18" name="Picture - Diagram - Network" descr="4. Diagram - Network.bmp"/>
          <p:cNvPicPr>
            <a:picLocks noChangeAspect="1"/>
          </p:cNvPicPr>
          <p:nvPr/>
        </p:nvPicPr>
        <p:blipFill>
          <a:blip r:embed="rId5"/>
          <a:stretch>
            <a:fillRect/>
          </a:stretch>
        </p:blipFill>
        <p:spPr>
          <a:xfrm>
            <a:off x="164592" y="987552"/>
            <a:ext cx="6833270" cy="5313524"/>
          </a:xfrm>
          <a:prstGeom prst="rect">
            <a:avLst/>
          </a:prstGeom>
        </p:spPr>
      </p:pic>
      <p:sp>
        <p:nvSpPr>
          <p:cNvPr id="25" name="Content - Diagram - Network"/>
          <p:cNvSpPr txBox="1">
            <a:spLocks/>
          </p:cNvSpPr>
          <p:nvPr/>
        </p:nvSpPr>
        <p:spPr bwMode="auto">
          <a:xfrm>
            <a:off x="4572000" y="1143000"/>
            <a:ext cx="4495800" cy="5029200"/>
          </a:xfrm>
          <a:prstGeom prst="roundRect">
            <a:avLst>
              <a:gd name="adj" fmla="val 6322"/>
            </a:avLst>
          </a:prstGeom>
          <a:solidFill>
            <a:schemeClr val="bg1"/>
          </a:solidFill>
          <a:ln w="9525" cap="rnd">
            <a:solidFill>
              <a:schemeClr val="tx1">
                <a:lumMod val="50000"/>
                <a:lumOff val="50000"/>
              </a:schemeClr>
            </a:solidFill>
            <a:miter lim="800000"/>
            <a:headEnd/>
            <a:tailEnd/>
          </a:ln>
          <a:effectLst/>
        </p:spPr>
        <p:txBody>
          <a:bodyPr vert="horz" wrap="square" lIns="91440" tIns="45720" rIns="91440" bIns="45720" numCol="1" anchor="t" anchorCtr="0" compatLnSpc="1">
            <a:prstTxWarp prst="textNoShape">
              <a:avLst/>
            </a:prstTxWarp>
          </a:bodyPr>
          <a:lstStyle/>
          <a:p>
            <a:pPr marL="227013" indent="-227013" algn="l" eaLnBrk="1" hangingPunct="1">
              <a:lnSpc>
                <a:spcPts val="1900"/>
              </a:lnSpc>
              <a:spcAft>
                <a:spcPts val="800"/>
              </a:spcAft>
              <a:buSzPct val="100000"/>
              <a:defRPr/>
            </a:pPr>
            <a:r>
              <a:rPr lang="en-US" kern="0" dirty="0" smtClean="0">
                <a:latin typeface="Arial" pitchFamily="34" charset="0"/>
              </a:rPr>
              <a:t>Network Diagram</a:t>
            </a:r>
          </a:p>
          <a:p>
            <a:pPr marL="227013" lvl="0" indent="-227013" algn="l" eaLnBrk="1" hangingPunct="1">
              <a:lnSpc>
                <a:spcPts val="1900"/>
              </a:lnSpc>
              <a:spcAft>
                <a:spcPts val="800"/>
              </a:spcAft>
              <a:buSzPct val="100000"/>
              <a:buFont typeface="Arial" pitchFamily="34" charset="0"/>
              <a:buChar char="■"/>
              <a:defRPr/>
            </a:pPr>
            <a:r>
              <a:rPr lang="en-US" i="1" kern="0" dirty="0" smtClean="0">
                <a:latin typeface="Arial" pitchFamily="34" charset="0"/>
              </a:rPr>
              <a:t>All Boundaries</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Diagram - Network</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Shelter</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Transit Case</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Network Host (optional)</a:t>
            </a:r>
          </a:p>
          <a:p>
            <a:pPr marL="227013" lvl="0" indent="-227013" algn="l" eaLnBrk="1" hangingPunct="1">
              <a:lnSpc>
                <a:spcPts val="1900"/>
              </a:lnSpc>
              <a:spcAft>
                <a:spcPts val="800"/>
              </a:spcAft>
              <a:buSzPct val="100000"/>
              <a:buFont typeface="Arial" pitchFamily="34" charset="0"/>
              <a:buChar char="■"/>
              <a:defRPr/>
            </a:pPr>
            <a:endParaRPr lang="en-US" kern="0" dirty="0" smtClean="0">
              <a:latin typeface="Arial" pitchFamily="34" charset="0"/>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pic>
        <p:nvPicPr>
          <p:cNvPr id="19" name="Picture - Diagram - Service - All w-H" descr="5. Diagram - Service - All w-H.bmp"/>
          <p:cNvPicPr>
            <a:picLocks noChangeAspect="1"/>
          </p:cNvPicPr>
          <p:nvPr/>
        </p:nvPicPr>
        <p:blipFill>
          <a:blip r:embed="rId6"/>
          <a:stretch>
            <a:fillRect/>
          </a:stretch>
        </p:blipFill>
        <p:spPr>
          <a:xfrm>
            <a:off x="164592" y="987552"/>
            <a:ext cx="6833270" cy="5313524"/>
          </a:xfrm>
          <a:prstGeom prst="rect">
            <a:avLst/>
          </a:prstGeom>
        </p:spPr>
      </p:pic>
      <p:sp>
        <p:nvSpPr>
          <p:cNvPr id="26" name="Content - Diagram - Service - All w-H"/>
          <p:cNvSpPr txBox="1">
            <a:spLocks/>
          </p:cNvSpPr>
          <p:nvPr/>
        </p:nvSpPr>
        <p:spPr bwMode="auto">
          <a:xfrm>
            <a:off x="4572000" y="1143000"/>
            <a:ext cx="4495800" cy="5029200"/>
          </a:xfrm>
          <a:prstGeom prst="roundRect">
            <a:avLst>
              <a:gd name="adj" fmla="val 6322"/>
            </a:avLst>
          </a:prstGeom>
          <a:solidFill>
            <a:schemeClr val="bg1"/>
          </a:solidFill>
          <a:ln w="9525" cap="rnd">
            <a:solidFill>
              <a:schemeClr val="tx1">
                <a:lumMod val="50000"/>
                <a:lumOff val="50000"/>
              </a:schemeClr>
            </a:solidFill>
            <a:miter lim="800000"/>
            <a:headEnd/>
            <a:tailEnd/>
          </a:ln>
          <a:effectLst/>
        </p:spPr>
        <p:txBody>
          <a:bodyPr vert="horz" wrap="square" lIns="91440" tIns="45720" rIns="91440" bIns="45720" numCol="1" anchor="t" anchorCtr="0" compatLnSpc="1">
            <a:prstTxWarp prst="textNoShape">
              <a:avLst/>
            </a:prstTxWarp>
          </a:bodyPr>
          <a:lstStyle/>
          <a:p>
            <a:pPr marL="227013" lvl="0" indent="-227013" algn="l" eaLnBrk="1" hangingPunct="1">
              <a:lnSpc>
                <a:spcPts val="1900"/>
              </a:lnSpc>
              <a:spcAft>
                <a:spcPts val="800"/>
              </a:spcAft>
              <a:buSzPct val="100000"/>
              <a:defRPr/>
            </a:pPr>
            <a:r>
              <a:rPr lang="en-US" kern="0" dirty="0" smtClean="0">
                <a:latin typeface="Arial" pitchFamily="34" charset="0"/>
              </a:rPr>
              <a:t>Service Diagram (All with Hierarchy)</a:t>
            </a:r>
          </a:p>
          <a:p>
            <a:pPr marL="227013" indent="-227013" algn="l" eaLnBrk="1" hangingPunct="1">
              <a:lnSpc>
                <a:spcPts val="1900"/>
              </a:lnSpc>
              <a:spcAft>
                <a:spcPts val="800"/>
              </a:spcAft>
              <a:buSzPct val="100000"/>
              <a:buFont typeface="Arial" pitchFamily="34" charset="0"/>
              <a:buChar char="■"/>
              <a:defRPr/>
            </a:pPr>
            <a:r>
              <a:rPr lang="en-US" i="1" kern="0" dirty="0" smtClean="0">
                <a:latin typeface="Arial" pitchFamily="34" charset="0"/>
              </a:rPr>
              <a:t>All Boundaries</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Diagram - Service</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Shelter</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Transit Case</a:t>
            </a:r>
          </a:p>
          <a:p>
            <a:pPr marL="227013"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Network Host</a:t>
            </a: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pic>
        <p:nvPicPr>
          <p:cNvPr id="20" name="Picture - Diagram - Service - All wo-H" descr="6. Diagram - Service - All wo-H.bmp"/>
          <p:cNvPicPr>
            <a:picLocks noChangeAspect="1"/>
          </p:cNvPicPr>
          <p:nvPr/>
        </p:nvPicPr>
        <p:blipFill>
          <a:blip r:embed="rId7"/>
          <a:stretch>
            <a:fillRect/>
          </a:stretch>
        </p:blipFill>
        <p:spPr>
          <a:xfrm>
            <a:off x="164592" y="987552"/>
            <a:ext cx="6833270" cy="5313524"/>
          </a:xfrm>
          <a:prstGeom prst="rect">
            <a:avLst/>
          </a:prstGeom>
        </p:spPr>
      </p:pic>
      <p:sp>
        <p:nvSpPr>
          <p:cNvPr id="27" name="Content - Diagram - Service - All w-H"/>
          <p:cNvSpPr txBox="1">
            <a:spLocks/>
          </p:cNvSpPr>
          <p:nvPr/>
        </p:nvSpPr>
        <p:spPr bwMode="auto">
          <a:xfrm>
            <a:off x="4572000" y="1143000"/>
            <a:ext cx="4495800" cy="5029200"/>
          </a:xfrm>
          <a:prstGeom prst="roundRect">
            <a:avLst>
              <a:gd name="adj" fmla="val 6322"/>
            </a:avLst>
          </a:prstGeom>
          <a:solidFill>
            <a:schemeClr val="bg1"/>
          </a:solidFill>
          <a:ln w="9525" cap="rnd">
            <a:solidFill>
              <a:schemeClr val="tx1">
                <a:lumMod val="50000"/>
                <a:lumOff val="50000"/>
              </a:schemeClr>
            </a:solidFill>
            <a:miter lim="800000"/>
            <a:headEnd/>
            <a:tailEnd/>
          </a:ln>
          <a:effectLst/>
        </p:spPr>
        <p:txBody>
          <a:bodyPr vert="horz" wrap="square" lIns="91440" tIns="45720" rIns="91440" bIns="45720" numCol="1" anchor="t" anchorCtr="0" compatLnSpc="1">
            <a:prstTxWarp prst="textNoShape">
              <a:avLst/>
            </a:prstTxWarp>
          </a:bodyPr>
          <a:lstStyle/>
          <a:p>
            <a:pPr marL="227013" lvl="0" indent="-227013" algn="l" eaLnBrk="1" hangingPunct="1">
              <a:lnSpc>
                <a:spcPts val="1900"/>
              </a:lnSpc>
              <a:spcAft>
                <a:spcPts val="800"/>
              </a:spcAft>
              <a:buSzPct val="100000"/>
              <a:defRPr/>
            </a:pPr>
            <a:r>
              <a:rPr lang="en-US" kern="0" dirty="0" smtClean="0">
                <a:latin typeface="Arial" pitchFamily="34" charset="0"/>
              </a:rPr>
              <a:t>Service Diagram (All, no Hierarchy)</a:t>
            </a:r>
          </a:p>
          <a:p>
            <a:pPr marL="227013" lvl="0" indent="-227013" algn="l" eaLnBrk="1" hangingPunct="1">
              <a:lnSpc>
                <a:spcPts val="1900"/>
              </a:lnSpc>
              <a:spcAft>
                <a:spcPts val="800"/>
              </a:spcAft>
              <a:buSzPct val="100000"/>
              <a:buFont typeface="Arial" pitchFamily="34" charset="0"/>
              <a:buChar char="■"/>
              <a:defRPr/>
            </a:pPr>
            <a:r>
              <a:rPr lang="en-US" i="1" kern="0" dirty="0" smtClean="0">
                <a:latin typeface="Arial" pitchFamily="34" charset="0"/>
              </a:rPr>
              <a:t>All Boundaries</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Connector - Internal Host Link (optional)</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Shelter</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Transit Case</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Network Host (optional)</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Service</a:t>
            </a:r>
          </a:p>
          <a:p>
            <a:pPr marL="227013" lvl="0" indent="-227013" algn="l" eaLnBrk="1" hangingPunct="1">
              <a:lnSpc>
                <a:spcPts val="1900"/>
              </a:lnSpc>
              <a:spcAft>
                <a:spcPts val="800"/>
              </a:spcAft>
              <a:buSzPct val="100000"/>
              <a:buFont typeface="Arial" pitchFamily="34" charset="0"/>
              <a:buChar char="■"/>
              <a:defRPr/>
            </a:pPr>
            <a:endParaRPr lang="en-US" kern="0" dirty="0" smtClean="0">
              <a:latin typeface="Arial" pitchFamily="34" charset="0"/>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pic>
        <p:nvPicPr>
          <p:cNvPr id="21" name="Picture - Diagram - Service - AD" descr="7. Diagram - Service - AD.bmp"/>
          <p:cNvPicPr>
            <a:picLocks noChangeAspect="1"/>
          </p:cNvPicPr>
          <p:nvPr/>
        </p:nvPicPr>
        <p:blipFill>
          <a:blip r:embed="rId8"/>
          <a:stretch>
            <a:fillRect/>
          </a:stretch>
        </p:blipFill>
        <p:spPr>
          <a:xfrm>
            <a:off x="164592" y="987552"/>
            <a:ext cx="6833270" cy="5313524"/>
          </a:xfrm>
          <a:prstGeom prst="rect">
            <a:avLst/>
          </a:prstGeom>
        </p:spPr>
      </p:pic>
      <p:pic>
        <p:nvPicPr>
          <p:cNvPr id="22" name="Picture - Diagram - Service - DNS" descr="8. Diagram - Service - DNS.bmp"/>
          <p:cNvPicPr>
            <a:picLocks noChangeAspect="1"/>
          </p:cNvPicPr>
          <p:nvPr/>
        </p:nvPicPr>
        <p:blipFill>
          <a:blip r:embed="rId9"/>
          <a:stretch>
            <a:fillRect/>
          </a:stretch>
        </p:blipFill>
        <p:spPr>
          <a:xfrm>
            <a:off x="164592" y="987552"/>
            <a:ext cx="6833270" cy="5313524"/>
          </a:xfrm>
          <a:prstGeom prst="rect">
            <a:avLst/>
          </a:prstGeom>
        </p:spPr>
      </p:pic>
      <p:sp>
        <p:nvSpPr>
          <p:cNvPr id="28" name="Content - Diagram - Service - SINGLE"/>
          <p:cNvSpPr txBox="1">
            <a:spLocks/>
          </p:cNvSpPr>
          <p:nvPr/>
        </p:nvSpPr>
        <p:spPr bwMode="auto">
          <a:xfrm>
            <a:off x="4572000" y="1143000"/>
            <a:ext cx="4495800" cy="5029200"/>
          </a:xfrm>
          <a:prstGeom prst="roundRect">
            <a:avLst>
              <a:gd name="adj" fmla="val 6322"/>
            </a:avLst>
          </a:prstGeom>
          <a:solidFill>
            <a:schemeClr val="bg1"/>
          </a:solidFill>
          <a:ln w="9525" cap="rnd">
            <a:solidFill>
              <a:schemeClr val="tx1">
                <a:lumMod val="50000"/>
                <a:lumOff val="50000"/>
              </a:schemeClr>
            </a:solidFill>
            <a:miter lim="800000"/>
            <a:headEnd/>
            <a:tailEnd/>
          </a:ln>
          <a:effectLst/>
        </p:spPr>
        <p:txBody>
          <a:bodyPr vert="horz" wrap="square" lIns="91440" tIns="45720" rIns="91440" bIns="45720" numCol="1" anchor="t" anchorCtr="0" compatLnSpc="1">
            <a:prstTxWarp prst="textNoShape">
              <a:avLst/>
            </a:prstTxWarp>
          </a:bodyPr>
          <a:lstStyle/>
          <a:p>
            <a:pPr marL="227013" lvl="0" indent="-227013" algn="l" eaLnBrk="1" hangingPunct="1">
              <a:lnSpc>
                <a:spcPts val="1900"/>
              </a:lnSpc>
              <a:spcAft>
                <a:spcPts val="800"/>
              </a:spcAft>
              <a:buSzPct val="100000"/>
              <a:defRPr/>
            </a:pPr>
            <a:r>
              <a:rPr lang="en-US" kern="0" dirty="0" smtClean="0">
                <a:latin typeface="Arial" pitchFamily="34" charset="0"/>
              </a:rPr>
              <a:t>Service Diagram (Single Service)</a:t>
            </a:r>
          </a:p>
          <a:p>
            <a:pPr marL="227013" lvl="0" indent="-227013" algn="l" eaLnBrk="1" hangingPunct="1">
              <a:lnSpc>
                <a:spcPts val="1900"/>
              </a:lnSpc>
              <a:spcAft>
                <a:spcPts val="800"/>
              </a:spcAft>
              <a:buSzPct val="100000"/>
              <a:buFont typeface="Arial" pitchFamily="34" charset="0"/>
              <a:buChar char="■"/>
              <a:defRPr/>
            </a:pPr>
            <a:r>
              <a:rPr lang="en-US" i="1" kern="0" dirty="0" smtClean="0">
                <a:latin typeface="Arial" pitchFamily="34" charset="0"/>
              </a:rPr>
              <a:t>All Boundaries</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Shelter</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Transit Case</a:t>
            </a:r>
          </a:p>
          <a:p>
            <a:pPr marL="227013" lvl="0" indent="-227013" algn="l" eaLnBrk="1" hangingPunct="1">
              <a:lnSpc>
                <a:spcPts val="1900"/>
              </a:lnSpc>
              <a:spcAft>
                <a:spcPts val="800"/>
              </a:spcAft>
              <a:buSzPct val="100000"/>
              <a:buFont typeface="Arial" pitchFamily="34" charset="0"/>
              <a:buChar char="■"/>
              <a:defRPr/>
            </a:pPr>
            <a:r>
              <a:rPr lang="en-US" kern="0" dirty="0" smtClean="0">
                <a:latin typeface="Arial" pitchFamily="34" charset="0"/>
              </a:rPr>
              <a:t>Type - Service - [SERVICE TYPE]</a:t>
            </a:r>
          </a:p>
          <a:p>
            <a:pPr marL="227013" lvl="0" indent="-227013" algn="l" eaLnBrk="1" hangingPunct="1">
              <a:lnSpc>
                <a:spcPts val="1900"/>
              </a:lnSpc>
              <a:spcAft>
                <a:spcPts val="800"/>
              </a:spcAft>
              <a:buSzPct val="100000"/>
              <a:buFont typeface="Arial" pitchFamily="34" charset="0"/>
              <a:buChar char="■"/>
              <a:defRPr/>
            </a:pPr>
            <a:endParaRPr lang="en-US" kern="0" dirty="0" smtClean="0">
              <a:latin typeface="Arial" pitchFamily="34" charset="0"/>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Reports</a:t>
            </a:r>
            <a:endParaRPr lang="en-US" dirty="0"/>
          </a:p>
        </p:txBody>
      </p:sp>
      <p:sp>
        <p:nvSpPr>
          <p:cNvPr id="3" name="Content Placeholder 2"/>
          <p:cNvSpPr>
            <a:spLocks noGrp="1"/>
          </p:cNvSpPr>
          <p:nvPr>
            <p:ph idx="1"/>
          </p:nvPr>
        </p:nvSpPr>
        <p:spPr>
          <a:xfrm>
            <a:off x="152400" y="1295400"/>
            <a:ext cx="8763000" cy="4953000"/>
          </a:xfrm>
        </p:spPr>
        <p:txBody>
          <a:bodyPr/>
          <a:lstStyle/>
          <a:p>
            <a:pPr>
              <a:lnSpc>
                <a:spcPts val="2100"/>
              </a:lnSpc>
            </a:pPr>
            <a:r>
              <a:rPr lang="en-US" dirty="0" smtClean="0"/>
              <a:t>Visual plans are only a portion of the power gained by using Visio and customized icons.  Metadata stored in each object can provide operational data from the network diagrams.</a:t>
            </a:r>
          </a:p>
          <a:p>
            <a:pPr>
              <a:lnSpc>
                <a:spcPts val="2100"/>
              </a:lnSpc>
            </a:pPr>
            <a:r>
              <a:rPr lang="en-US" dirty="0" smtClean="0">
                <a:solidFill>
                  <a:srgbClr val="003399"/>
                </a:solidFill>
              </a:rPr>
              <a:t>17</a:t>
            </a:r>
            <a:r>
              <a:rPr lang="en-US" dirty="0" smtClean="0"/>
              <a:t> pre-defined reports are already complete; reports include basic network device configurations, contact lists, status reports, access schedules, and mission site lists.</a:t>
            </a:r>
          </a:p>
          <a:p>
            <a:pPr>
              <a:lnSpc>
                <a:spcPts val="2100"/>
              </a:lnSpc>
            </a:pPr>
            <a:r>
              <a:rPr lang="en-US" dirty="0" smtClean="0"/>
              <a:t>Reports can be generated as HTML pages, XML files, Microsoft Excel worksheets, or as Visio shapes.</a:t>
            </a:r>
          </a:p>
          <a:p>
            <a:pPr lvl="1">
              <a:lnSpc>
                <a:spcPts val="2100"/>
              </a:lnSpc>
            </a:pPr>
            <a:r>
              <a:rPr lang="en-US" dirty="0" smtClean="0"/>
              <a:t>HTML reports are suitable for posting to portals such as SharePoint.</a:t>
            </a:r>
          </a:p>
          <a:p>
            <a:pPr lvl="1">
              <a:lnSpc>
                <a:spcPts val="2100"/>
              </a:lnSpc>
            </a:pPr>
            <a:r>
              <a:rPr lang="en-US" dirty="0" smtClean="0"/>
              <a:t>XML reports can be integrated into other applications as input.</a:t>
            </a:r>
          </a:p>
          <a:p>
            <a:pPr lvl="1">
              <a:lnSpc>
                <a:spcPts val="2100"/>
              </a:lnSpc>
            </a:pPr>
            <a:r>
              <a:rPr lang="en-US" dirty="0" smtClean="0"/>
              <a:t>Microsoft Excel worksheets provide a familiar environment for the sponsor to further manipulate data.</a:t>
            </a:r>
          </a:p>
          <a:p>
            <a:pPr>
              <a:lnSpc>
                <a:spcPts val="2100"/>
              </a:lnSpc>
            </a:pPr>
            <a:r>
              <a:rPr lang="en-US" dirty="0" smtClean="0"/>
              <a:t>Reports can extend the utility of the planning diagram beyond a simple visual representation to storing and providing the cut sheets and technical data required for Rehearsal of Concept (ROC) drills and OPORDs.</a:t>
            </a:r>
            <a:endParaRPr lang="en-US" dirty="0"/>
          </a:p>
        </p:txBody>
      </p:sp>
      <p:sp>
        <p:nvSpPr>
          <p:cNvPr id="4" name="Slide Number Placeholder 3"/>
          <p:cNvSpPr>
            <a:spLocks noGrp="1"/>
          </p:cNvSpPr>
          <p:nvPr>
            <p:ph type="sldNum" sz="quarter" idx="10"/>
          </p:nvPr>
        </p:nvSpPr>
        <p:spPr/>
        <p:txBody>
          <a:bodyPr/>
          <a:lstStyle/>
          <a:p>
            <a:fld id="{CA538793-F95B-4CFC-9A87-DBAD57B24C1D}" type="slidenum">
              <a:rPr lang="en-US" smtClean="0"/>
              <a:pPr/>
              <a:t>17</a:t>
            </a:fld>
            <a:endParaRPr lang="en-US"/>
          </a:p>
        </p:txBody>
      </p:sp>
      <p:sp>
        <p:nvSpPr>
          <p:cNvPr id="6"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a:t>
            </a:r>
            <a:r>
              <a:rPr lang="en-US" sz="1000" dirty="0" smtClean="0">
                <a:effectLst>
                  <a:reflection blurRad="6350" stA="55000" endA="300" endPos="45500" dir="5400000" sy="-100000" algn="bl" rotWithShape="0"/>
                </a:effectLst>
              </a:rPr>
              <a:t>Features</a:t>
            </a:r>
            <a:r>
              <a:rPr lang="en-US" sz="1000" dirty="0" smtClean="0">
                <a:solidFill>
                  <a:srgbClr val="003399"/>
                </a:solidFill>
              </a:rPr>
              <a:t>  |  Benefits  |  Demonstration</a:t>
            </a:r>
            <a:endParaRPr lang="en-US" sz="1000" dirty="0">
              <a:solidFill>
                <a:srgbClr val="003399"/>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Presence</a:t>
            </a:r>
            <a:endParaRPr lang="en-US" dirty="0"/>
          </a:p>
        </p:txBody>
      </p:sp>
      <p:sp>
        <p:nvSpPr>
          <p:cNvPr id="3" name="Content Placeholder 2"/>
          <p:cNvSpPr>
            <a:spLocks noGrp="1"/>
          </p:cNvSpPr>
          <p:nvPr>
            <p:ph idx="1"/>
          </p:nvPr>
        </p:nvSpPr>
        <p:spPr>
          <a:xfrm>
            <a:off x="152400" y="1295400"/>
            <a:ext cx="8763000" cy="4953000"/>
          </a:xfrm>
        </p:spPr>
        <p:txBody>
          <a:bodyPr/>
          <a:lstStyle/>
          <a:p>
            <a:pPr>
              <a:lnSpc>
                <a:spcPts val="2100"/>
              </a:lnSpc>
            </a:pPr>
            <a:r>
              <a:rPr lang="en-US" dirty="0" smtClean="0"/>
              <a:t>Visio provides the ability to save diagrams as HTML pages.</a:t>
            </a:r>
          </a:p>
          <a:p>
            <a:pPr>
              <a:lnSpc>
                <a:spcPts val="2100"/>
              </a:lnSpc>
            </a:pPr>
            <a:r>
              <a:rPr lang="en-US" dirty="0" smtClean="0"/>
              <a:t>Several diagrams can be linked to provide a hierarchical visual plan.</a:t>
            </a:r>
          </a:p>
          <a:p>
            <a:pPr>
              <a:lnSpc>
                <a:spcPts val="2100"/>
              </a:lnSpc>
            </a:pPr>
            <a:r>
              <a:rPr lang="en-US" dirty="0" smtClean="0"/>
              <a:t>Diagrams and reports can easily be posted to web portals, updated, and reposted.</a:t>
            </a:r>
          </a:p>
          <a:p>
            <a:pPr>
              <a:lnSpc>
                <a:spcPts val="2100"/>
              </a:lnSpc>
            </a:pPr>
            <a:r>
              <a:rPr lang="en-US" dirty="0" smtClean="0"/>
              <a:t>Using the web provides a common, low resource intensive method for distributing these complex planning documents.</a:t>
            </a:r>
          </a:p>
          <a:p>
            <a:pPr>
              <a:lnSpc>
                <a:spcPts val="2100"/>
              </a:lnSpc>
            </a:pPr>
            <a:endParaRPr lang="en-US" dirty="0" smtClean="0"/>
          </a:p>
          <a:p>
            <a:pPr algn="ctr">
              <a:lnSpc>
                <a:spcPts val="2100"/>
              </a:lnSpc>
            </a:pPr>
            <a:endParaRPr lang="en-US" dirty="0"/>
          </a:p>
        </p:txBody>
      </p:sp>
      <p:sp>
        <p:nvSpPr>
          <p:cNvPr id="4" name="Slide Number Placeholder 3"/>
          <p:cNvSpPr>
            <a:spLocks noGrp="1"/>
          </p:cNvSpPr>
          <p:nvPr>
            <p:ph type="sldNum" sz="quarter" idx="10"/>
          </p:nvPr>
        </p:nvSpPr>
        <p:spPr/>
        <p:txBody>
          <a:bodyPr/>
          <a:lstStyle/>
          <a:p>
            <a:fld id="{CA538793-F95B-4CFC-9A87-DBAD57B24C1D}" type="slidenum">
              <a:rPr lang="en-US" smtClean="0"/>
              <a:pPr/>
              <a:t>18</a:t>
            </a:fld>
            <a:endParaRPr lang="en-US"/>
          </a:p>
        </p:txBody>
      </p:sp>
      <p:sp>
        <p:nvSpPr>
          <p:cNvPr id="6"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a:t>
            </a:r>
            <a:r>
              <a:rPr lang="en-US" sz="1000" dirty="0" smtClean="0">
                <a:effectLst>
                  <a:reflection blurRad="6350" stA="55000" endA="300" endPos="45500" dir="5400000" sy="-100000" algn="bl" rotWithShape="0"/>
                </a:effectLst>
              </a:rPr>
              <a:t>Features</a:t>
            </a:r>
            <a:r>
              <a:rPr lang="en-US" sz="1000" dirty="0" smtClean="0">
                <a:solidFill>
                  <a:srgbClr val="003399"/>
                </a:solidFill>
              </a:rPr>
              <a:t>  |  Benefits  |  Demonstration</a:t>
            </a:r>
            <a:endParaRPr lang="en-US" sz="1000" dirty="0">
              <a:solidFill>
                <a:srgbClr val="003399"/>
              </a:solidFill>
            </a:endParaRPr>
          </a:p>
        </p:txBody>
      </p:sp>
      <p:pic>
        <p:nvPicPr>
          <p:cNvPr id="8" name="Picture 7" descr="html.png">
            <a:hlinkClick r:id="rId2" action="ppaction://hlinkfile"/>
          </p:cNvPr>
          <p:cNvPicPr>
            <a:picLocks noChangeAspect="1"/>
          </p:cNvPicPr>
          <p:nvPr/>
        </p:nvPicPr>
        <p:blipFill>
          <a:blip r:embed="rId3"/>
          <a:stretch>
            <a:fillRect/>
          </a:stretch>
        </p:blipFill>
        <p:spPr>
          <a:xfrm>
            <a:off x="3758184" y="3886200"/>
            <a:ext cx="1625397" cy="1625397"/>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a:t>
            </a:r>
            <a:endParaRPr lang="en-US" dirty="0"/>
          </a:p>
        </p:txBody>
      </p:sp>
      <p:sp>
        <p:nvSpPr>
          <p:cNvPr id="3" name="Content Placeholder 2"/>
          <p:cNvSpPr>
            <a:spLocks noGrp="1"/>
          </p:cNvSpPr>
          <p:nvPr>
            <p:ph idx="1"/>
          </p:nvPr>
        </p:nvSpPr>
        <p:spPr>
          <a:xfrm>
            <a:off x="152400" y="1295400"/>
            <a:ext cx="8763000" cy="4953000"/>
          </a:xfrm>
        </p:spPr>
        <p:txBody>
          <a:bodyPr/>
          <a:lstStyle/>
          <a:p>
            <a:r>
              <a:rPr lang="en-US" dirty="0" smtClean="0"/>
              <a:t>Countless hours are put into developing communication architecture diagrams for plans, briefings, and rehearsals.</a:t>
            </a:r>
          </a:p>
          <a:p>
            <a:pPr lvl="1"/>
            <a:r>
              <a:rPr lang="en-US" sz="1800" dirty="0" smtClean="0">
                <a:latin typeface="Arial" pitchFamily="34" charset="0"/>
                <a:ea typeface="+mn-ea"/>
                <a:cs typeface="+mn-cs"/>
              </a:rPr>
              <a:t>Modifying even simple pictures in applications such as PowerPoint can </a:t>
            </a:r>
            <a:r>
              <a:rPr lang="en-US" dirty="0" smtClean="0">
                <a:latin typeface="Arial" pitchFamily="34" charset="0"/>
                <a:ea typeface="+mn-ea"/>
                <a:cs typeface="+mn-cs"/>
              </a:rPr>
              <a:t>take long periods of time and create difficult to understand diagrams.</a:t>
            </a:r>
          </a:p>
          <a:p>
            <a:pPr lvl="1"/>
            <a:r>
              <a:rPr lang="en-US" dirty="0" smtClean="0">
                <a:latin typeface="Arial" pitchFamily="34" charset="0"/>
                <a:ea typeface="+mn-ea"/>
                <a:cs typeface="+mn-cs"/>
              </a:rPr>
              <a:t>Developers typically have to compare several diagrams for consistency and develop cut sheets with supporting technical and planning data separately.</a:t>
            </a:r>
          </a:p>
          <a:p>
            <a:pPr lvl="1"/>
            <a:r>
              <a:rPr lang="en-US" dirty="0" smtClean="0">
                <a:latin typeface="Arial" pitchFamily="34" charset="0"/>
                <a:ea typeface="+mn-ea"/>
                <a:cs typeface="+mn-cs"/>
              </a:rPr>
              <a:t>The VIRD-AP integrates all of this work into a single application with a process and tools tailored to the military signal planner saving significant time and effort.</a:t>
            </a:r>
          </a:p>
          <a:p>
            <a:r>
              <a:rPr lang="en-US" dirty="0" smtClean="0"/>
              <a:t>The VIRD-AP can provide numerous benefits to the sponsor:</a:t>
            </a:r>
          </a:p>
          <a:p>
            <a:pPr lvl="1"/>
            <a:r>
              <a:rPr lang="en-US" dirty="0" smtClean="0">
                <a:latin typeface="Arial" pitchFamily="34" charset="0"/>
                <a:ea typeface="+mn-ea"/>
                <a:cs typeface="+mn-cs"/>
              </a:rPr>
              <a:t>Standardized symbols and visual representations that can span across documentation, briefings, and plans.</a:t>
            </a:r>
          </a:p>
          <a:p>
            <a:pPr lvl="1"/>
            <a:r>
              <a:rPr lang="en-US" dirty="0" smtClean="0">
                <a:latin typeface="Arial" pitchFamily="34" charset="0"/>
                <a:ea typeface="+mn-ea"/>
                <a:cs typeface="+mn-cs"/>
              </a:rPr>
              <a:t>Easy translation to other formats.</a:t>
            </a:r>
          </a:p>
          <a:p>
            <a:pPr lvl="1"/>
            <a:r>
              <a:rPr lang="en-US" dirty="0" smtClean="0">
                <a:latin typeface="Arial" pitchFamily="34" charset="0"/>
                <a:ea typeface="+mn-ea"/>
                <a:cs typeface="+mn-cs"/>
              </a:rPr>
              <a:t>Standard level of supporting information.</a:t>
            </a:r>
          </a:p>
          <a:p>
            <a:pPr lvl="1"/>
            <a:r>
              <a:rPr lang="en-US" dirty="0" smtClean="0">
                <a:latin typeface="Arial" pitchFamily="34" charset="0"/>
                <a:ea typeface="+mn-ea"/>
                <a:cs typeface="+mn-cs"/>
              </a:rPr>
              <a:t>Development, use, and publication on easily obtainable software.</a:t>
            </a:r>
          </a:p>
          <a:p>
            <a:pPr lvl="1"/>
            <a:r>
              <a:rPr lang="en-US" dirty="0" smtClean="0">
                <a:latin typeface="Arial" pitchFamily="34" charset="0"/>
                <a:ea typeface="+mn-ea"/>
                <a:cs typeface="+mn-cs"/>
              </a:rPr>
              <a:t>Low training curve and ease of use allowing for immediate adoption.</a:t>
            </a:r>
          </a:p>
        </p:txBody>
      </p:sp>
      <p:sp>
        <p:nvSpPr>
          <p:cNvPr id="4" name="Slide Number Placeholder 3"/>
          <p:cNvSpPr>
            <a:spLocks noGrp="1"/>
          </p:cNvSpPr>
          <p:nvPr>
            <p:ph type="sldNum" sz="quarter" idx="10"/>
          </p:nvPr>
        </p:nvSpPr>
        <p:spPr/>
        <p:txBody>
          <a:bodyPr/>
          <a:lstStyle/>
          <a:p>
            <a:fld id="{CA538793-F95B-4CFC-9A87-DBAD57B24C1D}" type="slidenum">
              <a:rPr lang="en-US" smtClean="0"/>
              <a:pPr/>
              <a:t>19</a:t>
            </a:fld>
            <a:endParaRPr lang="en-US"/>
          </a:p>
        </p:txBody>
      </p:sp>
      <p:sp>
        <p:nvSpPr>
          <p:cNvPr id="6"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Features  |  </a:t>
            </a:r>
            <a:r>
              <a:rPr lang="en-US" sz="1000" dirty="0" smtClean="0">
                <a:effectLst>
                  <a:reflection blurRad="6350" stA="55000" endA="300" endPos="45500" dir="5400000" sy="-100000" algn="bl" rotWithShape="0"/>
                </a:effectLst>
              </a:rPr>
              <a:t>Benefits</a:t>
            </a:r>
            <a:r>
              <a:rPr lang="en-US" sz="1000" dirty="0" smtClean="0">
                <a:solidFill>
                  <a:srgbClr val="003399"/>
                </a:solidFill>
              </a:rPr>
              <a:t>  |  Demonstration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133600" y="2286000"/>
            <a:ext cx="6477000" cy="1143000"/>
          </a:xfrm>
        </p:spPr>
        <p:txBody>
          <a:bodyPr/>
          <a:lstStyle/>
          <a:p>
            <a:r>
              <a:rPr lang="en-US" dirty="0" smtClean="0">
                <a:solidFill>
                  <a:schemeClr val="tx2">
                    <a:lumMod val="75000"/>
                  </a:schemeClr>
                </a:solidFill>
                <a:effectLst>
                  <a:outerShdw blurRad="63500" sx="102000" sy="102000" algn="ctr" rotWithShape="0">
                    <a:prstClr val="black">
                      <a:alpha val="40000"/>
                    </a:prstClr>
                  </a:outerShdw>
                </a:effectLst>
              </a:rPr>
              <a:t>VIRD-AP</a:t>
            </a:r>
            <a:r>
              <a:rPr lang="en-US" dirty="0" smtClean="0">
                <a:solidFill>
                  <a:schemeClr val="tx2">
                    <a:lumMod val="75000"/>
                  </a:schemeClr>
                </a:solidFill>
                <a:effectLst>
                  <a:outerShdw blurRad="50800" dist="38100" dir="2700000" algn="tl" rotWithShape="0">
                    <a:prstClr val="black">
                      <a:alpha val="40000"/>
                    </a:prstClr>
                  </a:outerShdw>
                </a:effectLst>
              </a:rPr>
              <a:t/>
            </a:r>
            <a:br>
              <a:rPr lang="en-US" dirty="0" smtClean="0">
                <a:solidFill>
                  <a:schemeClr val="tx2">
                    <a:lumMod val="75000"/>
                  </a:schemeClr>
                </a:solidFill>
                <a:effectLst>
                  <a:outerShdw blurRad="50800" dist="38100" dir="2700000" algn="tl" rotWithShape="0">
                    <a:prstClr val="black">
                      <a:alpha val="40000"/>
                    </a:prstClr>
                  </a:outerShdw>
                </a:effectLst>
              </a:rPr>
            </a:br>
            <a:r>
              <a:rPr lang="en-US" sz="1600" dirty="0" smtClean="0">
                <a:solidFill>
                  <a:schemeClr val="tx2">
                    <a:lumMod val="75000"/>
                  </a:schemeClr>
                </a:solidFill>
              </a:rPr>
              <a:t>Visio Integrated Relational Diagram - Advanced Process</a:t>
            </a:r>
            <a:endParaRPr lang="en-US" sz="1600" dirty="0">
              <a:solidFill>
                <a:schemeClr val="tx2">
                  <a:lumMod val="75000"/>
                </a:schemeClr>
              </a:solidFill>
            </a:endParaRPr>
          </a:p>
        </p:txBody>
      </p:sp>
      <p:sp>
        <p:nvSpPr>
          <p:cNvPr id="2051" name="Rectangle 3"/>
          <p:cNvSpPr>
            <a:spLocks noGrp="1" noChangeArrowheads="1"/>
          </p:cNvSpPr>
          <p:nvPr>
            <p:ph type="subTitle" idx="1"/>
          </p:nvPr>
        </p:nvSpPr>
        <p:spPr>
          <a:xfrm>
            <a:off x="2133600" y="3886200"/>
            <a:ext cx="4572000" cy="1066800"/>
          </a:xfrm>
        </p:spPr>
        <p:txBody>
          <a:bodyPr/>
          <a:lstStyle/>
          <a:p>
            <a:r>
              <a:rPr lang="en-US" b="1" dirty="0" smtClean="0"/>
              <a:t>Christopher M. Hosmer</a:t>
            </a:r>
            <a:endParaRPr lang="en-US" b="1" dirty="0"/>
          </a:p>
          <a:p>
            <a:r>
              <a:rPr lang="en-US" b="1" dirty="0" smtClean="0"/>
              <a:t>01 May 2008</a:t>
            </a:r>
            <a:endParaRPr lang="en-US" b="1" dirty="0"/>
          </a:p>
          <a:p>
            <a:endParaRPr lang="en-US"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0"/>
          </p:nvPr>
        </p:nvSpPr>
        <p:spPr/>
        <p:txBody>
          <a:bodyPr/>
          <a:lstStyle/>
          <a:p>
            <a:fld id="{CA538793-F95B-4CFC-9A87-DBAD57B24C1D}" type="slidenum">
              <a:rPr lang="en-US" smtClean="0"/>
              <a:pPr/>
              <a:t>20</a:t>
            </a:fld>
            <a:endParaRPr lang="en-US"/>
          </a:p>
        </p:txBody>
      </p:sp>
      <p:sp>
        <p:nvSpPr>
          <p:cNvPr id="6"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Objectives  |  Features  |  Benefits  |  </a:t>
            </a:r>
            <a:r>
              <a:rPr lang="en-US" sz="1000" dirty="0" smtClean="0">
                <a:effectLst>
                  <a:reflection blurRad="6350" stA="55000" endA="300" endPos="45500" dir="5400000" sy="-100000" algn="bl" rotWithShape="0"/>
                </a:effectLst>
              </a:rPr>
              <a:t>Demonstration</a:t>
            </a:r>
            <a:endParaRPr lang="en-US" sz="1000" dirty="0">
              <a:effectLst>
                <a:reflection blurRad="6350" stA="55000" endA="300" endPos="45500" dir="5400000" sy="-100000" algn="bl" rotWithShape="0"/>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Way Ahead</a:t>
            </a:r>
          </a:p>
          <a:p>
            <a:pPr lvl="1"/>
            <a:r>
              <a:rPr lang="en-US" dirty="0" smtClean="0"/>
              <a:t>Brief and gather additional requirements from other signal brigades.</a:t>
            </a:r>
          </a:p>
          <a:p>
            <a:pPr lvl="1"/>
            <a:r>
              <a:rPr lang="en-US" dirty="0" smtClean="0"/>
              <a:t>Introduce and encourage continued support from Signal Center</a:t>
            </a:r>
          </a:p>
          <a:p>
            <a:pPr lvl="1"/>
            <a:r>
              <a:rPr lang="en-US" dirty="0" smtClean="0"/>
              <a:t>Introduce and encourage continued support from PEO community</a:t>
            </a:r>
          </a:p>
          <a:p>
            <a:r>
              <a:rPr lang="en-US" dirty="0" smtClean="0"/>
              <a:t>MITRE Proposal.  </a:t>
            </a:r>
            <a:r>
              <a:rPr lang="en-US" b="0" dirty="0" smtClean="0"/>
              <a:t>Opportunity to continue further VIRD-AP product development to enhance communication plans, documentation, and briefings and promote the use of consistent symbols across the Signal Regiment and Army just as the combat arms communities do now using FM 1-02, </a:t>
            </a:r>
            <a:r>
              <a:rPr lang="en-US" b="0" u="sng" dirty="0" smtClean="0"/>
              <a:t>Operational Terms and Graphics</a:t>
            </a:r>
            <a:r>
              <a:rPr lang="en-US" b="0" dirty="0" smtClean="0"/>
              <a:t>.</a:t>
            </a:r>
          </a:p>
          <a:p>
            <a:r>
              <a:rPr lang="en-US" b="0" dirty="0" smtClean="0"/>
              <a:t>Recommendations.</a:t>
            </a:r>
          </a:p>
          <a:p>
            <a:pPr lvl="1"/>
            <a:r>
              <a:rPr lang="en-US" b="0" dirty="0" smtClean="0"/>
              <a:t>Recommend NETCOM G-3 consider adopting the use of VIRD-AP products and promote the use across NETCOM units and the entire Signal Regiment.</a:t>
            </a:r>
          </a:p>
          <a:p>
            <a:pPr lvl="1"/>
            <a:r>
              <a:rPr lang="en-US" b="0" dirty="0" smtClean="0"/>
              <a:t>MITRE can use its presence at such places as Signal Center, PEOs, and Operational Army units to brief and demonstrate use of this system.</a:t>
            </a:r>
          </a:p>
          <a:p>
            <a:r>
              <a:rPr lang="en-US" dirty="0" smtClean="0"/>
              <a:t>Final Words</a:t>
            </a:r>
            <a:endParaRPr lang="en-US" dirty="0" smtClean="0">
              <a:solidFill>
                <a:srgbClr val="FF0000"/>
              </a:solidFill>
            </a:endParaRP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A538793-F95B-4CFC-9A87-DBAD57B24C1D}" type="slidenum">
              <a:rPr lang="en-US" smtClean="0"/>
              <a:pPr/>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133600" y="2286000"/>
            <a:ext cx="6477000" cy="1143000"/>
          </a:xfrm>
        </p:spPr>
        <p:txBody>
          <a:bodyPr/>
          <a:lstStyle/>
          <a:p>
            <a:r>
              <a:rPr lang="en-US" dirty="0" smtClean="0">
                <a:solidFill>
                  <a:schemeClr val="tx2">
                    <a:lumMod val="75000"/>
                  </a:schemeClr>
                </a:solidFill>
                <a:effectLst>
                  <a:outerShdw blurRad="63500" sx="102000" sy="102000" algn="ctr" rotWithShape="0">
                    <a:prstClr val="black">
                      <a:alpha val="40000"/>
                    </a:prstClr>
                  </a:outerShdw>
                </a:effectLst>
              </a:rPr>
              <a:t>VIRD-AP</a:t>
            </a:r>
            <a:r>
              <a:rPr lang="en-US" dirty="0" smtClean="0">
                <a:solidFill>
                  <a:schemeClr val="tx2">
                    <a:lumMod val="75000"/>
                  </a:schemeClr>
                </a:solidFill>
                <a:effectLst>
                  <a:outerShdw blurRad="50800" dist="38100" dir="2700000" algn="tl" rotWithShape="0">
                    <a:prstClr val="black">
                      <a:alpha val="40000"/>
                    </a:prstClr>
                  </a:outerShdw>
                </a:effectLst>
              </a:rPr>
              <a:t/>
            </a:r>
            <a:br>
              <a:rPr lang="en-US" dirty="0" smtClean="0">
                <a:solidFill>
                  <a:schemeClr val="tx2">
                    <a:lumMod val="75000"/>
                  </a:schemeClr>
                </a:solidFill>
                <a:effectLst>
                  <a:outerShdw blurRad="50800" dist="38100" dir="2700000" algn="tl" rotWithShape="0">
                    <a:prstClr val="black">
                      <a:alpha val="40000"/>
                    </a:prstClr>
                  </a:outerShdw>
                </a:effectLst>
              </a:rPr>
            </a:br>
            <a:r>
              <a:rPr lang="en-US" sz="1600" dirty="0" smtClean="0">
                <a:solidFill>
                  <a:schemeClr val="tx2">
                    <a:lumMod val="75000"/>
                  </a:schemeClr>
                </a:solidFill>
              </a:rPr>
              <a:t>Visio Integrated Relational Diagram - Advanced Process</a:t>
            </a:r>
            <a:endParaRPr lang="en-US" sz="1600" dirty="0">
              <a:solidFill>
                <a:schemeClr val="tx2">
                  <a:lumMod val="75000"/>
                </a:schemeClr>
              </a:solidFill>
            </a:endParaRPr>
          </a:p>
        </p:txBody>
      </p:sp>
      <p:sp>
        <p:nvSpPr>
          <p:cNvPr id="2051" name="Rectangle 3"/>
          <p:cNvSpPr>
            <a:spLocks noGrp="1" noChangeArrowheads="1"/>
          </p:cNvSpPr>
          <p:nvPr>
            <p:ph type="subTitle" idx="1"/>
          </p:nvPr>
        </p:nvSpPr>
        <p:spPr>
          <a:xfrm>
            <a:off x="2133600" y="3886200"/>
            <a:ext cx="4572000" cy="1066800"/>
          </a:xfrm>
        </p:spPr>
        <p:txBody>
          <a:bodyPr/>
          <a:lstStyle/>
          <a:p>
            <a:r>
              <a:rPr lang="en-US" b="1" dirty="0" smtClean="0"/>
              <a:t>Christopher M. Hosmer</a:t>
            </a:r>
            <a:endParaRPr lang="en-US" b="1" dirty="0"/>
          </a:p>
          <a:p>
            <a:r>
              <a:rPr lang="en-US" b="1" dirty="0" smtClean="0"/>
              <a:t>01 May 2008</a:t>
            </a:r>
            <a:endParaRPr lang="en-US" b="1" dirty="0"/>
          </a:p>
          <a:p>
            <a:endParaRPr 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dirty="0" smtClean="0"/>
              <a:t>Introduction</a:t>
            </a:r>
          </a:p>
          <a:p>
            <a:r>
              <a:rPr lang="en-US" dirty="0" smtClean="0"/>
              <a:t>Objectives</a:t>
            </a:r>
          </a:p>
          <a:p>
            <a:r>
              <a:rPr lang="en-US" dirty="0" smtClean="0"/>
              <a:t>Features</a:t>
            </a:r>
          </a:p>
          <a:p>
            <a:r>
              <a:rPr lang="en-US" dirty="0" smtClean="0"/>
              <a:t>Benefits</a:t>
            </a:r>
          </a:p>
          <a:p>
            <a:r>
              <a:rPr lang="en-US" dirty="0" smtClean="0"/>
              <a:t>Demonstration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A538793-F95B-4CFC-9A87-DBAD57B24C1D}" type="slidenum">
              <a:rPr lang="en-US" smtClean="0"/>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Statement (BLUF)</a:t>
            </a:r>
            <a:endParaRPr lang="en-US" dirty="0"/>
          </a:p>
        </p:txBody>
      </p:sp>
      <p:sp>
        <p:nvSpPr>
          <p:cNvPr id="3" name="Content Placeholder 2"/>
          <p:cNvSpPr>
            <a:spLocks noGrp="1"/>
          </p:cNvSpPr>
          <p:nvPr>
            <p:ph idx="1"/>
          </p:nvPr>
        </p:nvSpPr>
        <p:spPr>
          <a:xfrm>
            <a:off x="152400" y="1295400"/>
            <a:ext cx="8763000" cy="4808538"/>
          </a:xfrm>
          <a:prstGeom prst="roundRect">
            <a:avLst>
              <a:gd name="adj" fmla="val 3915"/>
            </a:avLst>
          </a:prstGeom>
          <a:solidFill>
            <a:schemeClr val="bg1"/>
          </a:solidFill>
          <a:ln cap="sq"/>
          <a:effectLst>
            <a:innerShdw blurRad="38100">
              <a:prstClr val="black"/>
            </a:innerShdw>
          </a:effectLst>
        </p:spPr>
        <p:txBody>
          <a:bodyPr/>
          <a:lstStyle/>
          <a:p>
            <a:pPr marL="0" indent="0">
              <a:lnSpc>
                <a:spcPct val="150000"/>
              </a:lnSpc>
              <a:buNone/>
            </a:pPr>
            <a:r>
              <a:rPr lang="en-US" dirty="0" smtClean="0"/>
              <a:t>7</a:t>
            </a:r>
            <a:r>
              <a:rPr lang="en-US" baseline="30000" dirty="0" smtClean="0"/>
              <a:t>th</a:t>
            </a:r>
            <a:r>
              <a:rPr lang="en-US" dirty="0" smtClean="0"/>
              <a:t> Signal Brigade, and indeed the entire Signal Regiment, does not currently utilize automated or cohesive methods to develop or maintain network diagrams.  Personnel continue to develop diagrams of interdependent networks in separate PowerPoint slides or white boards with no easy method of describing or demonstrating the relationships among the separate designs.  Generally, the plans do not have a cohesive or consistent design, convey the interdependencies of the overlapping network layers, or can demonstrate to leadership a successful, workable, and consistent network mission plan.</a:t>
            </a:r>
            <a:endParaRPr lang="en-US" dirty="0"/>
          </a:p>
        </p:txBody>
      </p:sp>
      <p:sp>
        <p:nvSpPr>
          <p:cNvPr id="4" name="Slide Number Placeholder 3"/>
          <p:cNvSpPr>
            <a:spLocks noGrp="1"/>
          </p:cNvSpPr>
          <p:nvPr>
            <p:ph type="sldNum" sz="quarter" idx="10"/>
          </p:nvPr>
        </p:nvSpPr>
        <p:spPr/>
        <p:txBody>
          <a:bodyPr/>
          <a:lstStyle/>
          <a:p>
            <a:fld id="{CA538793-F95B-4CFC-9A87-DBAD57B24C1D}" type="slidenum">
              <a:rPr lang="en-US" smtClean="0"/>
              <a:pPr/>
              <a:t>4</a:t>
            </a:fld>
            <a:endParaRPr lang="en-US"/>
          </a:p>
        </p:txBody>
      </p:sp>
      <p:sp>
        <p:nvSpPr>
          <p:cNvPr id="5"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effectLst>
                  <a:reflection blurRad="6350" stA="55000" endA="300" endPos="45500" dir="5400000" sy="-100000" algn="bl" rotWithShape="0"/>
                </a:effectLst>
              </a:rPr>
              <a:t>Introduction</a:t>
            </a:r>
            <a:r>
              <a:rPr lang="en-US" sz="1000" dirty="0" smtClean="0">
                <a:solidFill>
                  <a:srgbClr val="003399"/>
                </a:solidFill>
              </a:rPr>
              <a:t>  |  Objectives  |  Features  |  Benefits  |  Demonstration</a:t>
            </a:r>
            <a:endParaRPr lang="en-US" sz="1000" dirty="0">
              <a:solidFill>
                <a:srgbClr val="003399"/>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USAREUR Support</a:t>
            </a:r>
            <a:endParaRPr lang="en-US" dirty="0"/>
          </a:p>
        </p:txBody>
      </p:sp>
      <p:sp>
        <p:nvSpPr>
          <p:cNvPr id="3" name="Content Placeholder 2"/>
          <p:cNvSpPr>
            <a:spLocks noGrp="1"/>
          </p:cNvSpPr>
          <p:nvPr>
            <p:ph idx="1"/>
          </p:nvPr>
        </p:nvSpPr>
        <p:spPr/>
        <p:txBody>
          <a:bodyPr/>
          <a:lstStyle/>
          <a:p>
            <a:r>
              <a:rPr lang="en-US" dirty="0" smtClean="0"/>
              <a:t>AUSTERE CHALLENGE 08 (AC08) is an exercise to certify the 7th Army (7A) Operational Command Post (OCP) as a CJFLCC.</a:t>
            </a:r>
          </a:p>
          <a:p>
            <a:r>
              <a:rPr lang="en-US" dirty="0" smtClean="0"/>
              <a:t>In mid-Jan 08, the 5th Signal Commander approved an UFR for 1 STE of MITRE support to:</a:t>
            </a:r>
          </a:p>
          <a:p>
            <a:pPr>
              <a:buNone/>
            </a:pPr>
            <a:r>
              <a:rPr lang="en-US" dirty="0" smtClean="0"/>
              <a:t>	“Provide architecture expertise and tools to portfolio managers to jointly develop portfolio architectural products in support of operations planning, requirements identification, decision-making, and execution of 7A Transformation and Operation AUSTERE CHALLENGE 08”</a:t>
            </a:r>
          </a:p>
          <a:p>
            <a:r>
              <a:rPr lang="en-US" dirty="0" smtClean="0"/>
              <a:t>MITRE coordinated with government stakeholders from 5th Sig </a:t>
            </a:r>
            <a:r>
              <a:rPr lang="en-US" dirty="0" err="1" smtClean="0"/>
              <a:t>Cmd</a:t>
            </a:r>
            <a:r>
              <a:rPr lang="en-US" dirty="0" smtClean="0"/>
              <a:t>, 7th Sig </a:t>
            </a:r>
            <a:r>
              <a:rPr lang="en-US" dirty="0" err="1" smtClean="0"/>
              <a:t>Bde</a:t>
            </a:r>
            <a:r>
              <a:rPr lang="en-US" dirty="0" smtClean="0"/>
              <a:t>, 2nd Sig </a:t>
            </a:r>
            <a:r>
              <a:rPr lang="en-US" dirty="0" err="1" smtClean="0"/>
              <a:t>Bde</a:t>
            </a:r>
            <a:r>
              <a:rPr lang="en-US" dirty="0" smtClean="0"/>
              <a:t>, 7A HQ OP CIS, and 7A Portfolio Managers to understand the breadth of the overall AC08 architecture problem set.</a:t>
            </a:r>
          </a:p>
          <a:p>
            <a:r>
              <a:rPr lang="en-US" dirty="0" smtClean="0"/>
              <a:t>As part of the Network planning task, MITRE created a standardized and collaborative process for network planning and development.  The result is the </a:t>
            </a:r>
            <a:r>
              <a:rPr lang="en-US" dirty="0" smtClean="0">
                <a:solidFill>
                  <a:srgbClr val="000099"/>
                </a:solidFill>
                <a:latin typeface="+mj-lt"/>
                <a:ea typeface="+mj-ea"/>
                <a:cs typeface="+mj-cs"/>
              </a:rPr>
              <a:t>VIRD-AP</a:t>
            </a:r>
            <a:r>
              <a:rPr lang="en-US" dirty="0" smtClean="0"/>
              <a:t>.</a:t>
            </a:r>
          </a:p>
          <a:p>
            <a:endParaRPr lang="en-US" dirty="0"/>
          </a:p>
        </p:txBody>
      </p:sp>
      <p:sp>
        <p:nvSpPr>
          <p:cNvPr id="4" name="Slide Number Placeholder 3"/>
          <p:cNvSpPr>
            <a:spLocks noGrp="1"/>
          </p:cNvSpPr>
          <p:nvPr>
            <p:ph type="sldNum" sz="quarter" idx="10"/>
          </p:nvPr>
        </p:nvSpPr>
        <p:spPr/>
        <p:txBody>
          <a:bodyPr/>
          <a:lstStyle/>
          <a:p>
            <a:fld id="{CA538793-F95B-4CFC-9A87-DBAD57B24C1D}" type="slidenum">
              <a:rPr lang="en-US" smtClean="0"/>
              <a:pPr/>
              <a:t>5</a:t>
            </a:fld>
            <a:endParaRPr lang="en-US"/>
          </a:p>
        </p:txBody>
      </p:sp>
      <p:sp>
        <p:nvSpPr>
          <p:cNvPr id="5"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effectLst>
                  <a:reflection blurRad="6350" stA="55000" endA="300" endPos="45500" dir="5400000" sy="-100000" algn="bl" rotWithShape="0"/>
                </a:effectLst>
              </a:rPr>
              <a:t>Introduction</a:t>
            </a:r>
            <a:r>
              <a:rPr lang="en-US" sz="1000" dirty="0" smtClean="0">
                <a:solidFill>
                  <a:srgbClr val="003399"/>
                </a:solidFill>
              </a:rPr>
              <a:t>  |  Objectives  |  Features  |  Benefits  |  Demonstration</a:t>
            </a:r>
            <a:endParaRPr lang="en-US" sz="1000" dirty="0">
              <a:solidFill>
                <a:srgbClr val="00339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Need for Planning Diagrams</a:t>
            </a:r>
            <a:endParaRPr lang="en-US" dirty="0"/>
          </a:p>
        </p:txBody>
      </p:sp>
      <p:graphicFrame>
        <p:nvGraphicFramePr>
          <p:cNvPr id="8" name="Content Placeholder 7"/>
          <p:cNvGraphicFramePr>
            <a:graphicFrameLocks noGrp="1"/>
          </p:cNvGraphicFramePr>
          <p:nvPr>
            <p:ph idx="1"/>
          </p:nvPr>
        </p:nvGraphicFramePr>
        <p:xfrm>
          <a:off x="152400" y="3200400"/>
          <a:ext cx="8839200" cy="29035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0"/>
          </p:nvPr>
        </p:nvSpPr>
        <p:spPr/>
        <p:txBody>
          <a:bodyPr/>
          <a:lstStyle/>
          <a:p>
            <a:fld id="{CA538793-F95B-4CFC-9A87-DBAD57B24C1D}" type="slidenum">
              <a:rPr lang="en-US" smtClean="0"/>
              <a:pPr/>
              <a:t>6</a:t>
            </a:fld>
            <a:endParaRPr lang="en-US"/>
          </a:p>
        </p:txBody>
      </p:sp>
      <p:sp>
        <p:nvSpPr>
          <p:cNvPr id="10" name="Content Placeholder 2"/>
          <p:cNvSpPr txBox="1">
            <a:spLocks/>
          </p:cNvSpPr>
          <p:nvPr/>
        </p:nvSpPr>
        <p:spPr bwMode="auto">
          <a:xfrm>
            <a:off x="152400" y="1298448"/>
            <a:ext cx="8763000" cy="182575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lgn="l"/>
            <a:r>
              <a:rPr lang="en-US" sz="2000" dirty="0" smtClean="0"/>
              <a:t>The use of symbols is an important method to help simplify complex concepts.  Networks continue to become more intricate and harder to represent.  It is important to have processes and consistent representations to aid audience comprehension. </a:t>
            </a:r>
          </a:p>
          <a:p>
            <a:pPr lvl="0" algn="l"/>
            <a:r>
              <a:rPr lang="en-US" sz="2000" dirty="0" smtClean="0"/>
              <a:t>There are two audiences that require planning diagrams:</a:t>
            </a:r>
          </a:p>
        </p:txBody>
      </p:sp>
      <p:sp>
        <p:nvSpPr>
          <p:cNvPr id="9"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effectLst>
                  <a:reflection blurRad="6350" stA="55000" endA="300" endPos="45500" dir="5400000" sy="-100000" algn="bl" rotWithShape="0"/>
                </a:effectLst>
              </a:rPr>
              <a:t>Introduction</a:t>
            </a:r>
            <a:r>
              <a:rPr lang="en-US" sz="1000" dirty="0" smtClean="0">
                <a:solidFill>
                  <a:srgbClr val="003399"/>
                </a:solidFill>
              </a:rPr>
              <a:t>  |  Objectives  |  Features  |  Benefits  |  Demonstration</a:t>
            </a:r>
            <a:endParaRPr lang="en-US" sz="1000" dirty="0">
              <a:solidFill>
                <a:srgbClr val="0033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graphicEl>
                                              <a:dgm id="{B7813927-086E-4D25-867D-6CE3DB2ABAB9}"/>
                                            </p:graphicEl>
                                          </p:spTgt>
                                        </p:tgtEl>
                                        <p:attrNameLst>
                                          <p:attrName>style.visibility</p:attrName>
                                        </p:attrNameLst>
                                      </p:cBhvr>
                                      <p:to>
                                        <p:strVal val="visible"/>
                                      </p:to>
                                    </p:set>
                                    <p:animEffect transition="in" filter="fade">
                                      <p:cBhvr>
                                        <p:cTn id="7" dur="500"/>
                                        <p:tgtEl>
                                          <p:spTgt spid="8">
                                            <p:graphicEl>
                                              <a:dgm id="{B7813927-086E-4D25-867D-6CE3DB2ABAB9}"/>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graphicEl>
                                              <a:dgm id="{BF6D2AAE-E338-4064-AA22-2C5FB3C9F8BF}"/>
                                            </p:graphicEl>
                                          </p:spTgt>
                                        </p:tgtEl>
                                        <p:attrNameLst>
                                          <p:attrName>style.visibility</p:attrName>
                                        </p:attrNameLst>
                                      </p:cBhvr>
                                      <p:to>
                                        <p:strVal val="visible"/>
                                      </p:to>
                                    </p:set>
                                    <p:animEffect transition="in" filter="fade">
                                      <p:cBhvr>
                                        <p:cTn id="10" dur="500"/>
                                        <p:tgtEl>
                                          <p:spTgt spid="8">
                                            <p:graphicEl>
                                              <a:dgm id="{BF6D2AAE-E338-4064-AA22-2C5FB3C9F8BF}"/>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graphicEl>
                                              <a:dgm id="{FA7B6E41-4480-4AEC-A20F-F4D66321F56E}"/>
                                            </p:graphicEl>
                                          </p:spTgt>
                                        </p:tgtEl>
                                        <p:attrNameLst>
                                          <p:attrName>style.visibility</p:attrName>
                                        </p:attrNameLst>
                                      </p:cBhvr>
                                      <p:to>
                                        <p:strVal val="visible"/>
                                      </p:to>
                                    </p:set>
                                    <p:animEffect transition="in" filter="fade">
                                      <p:cBhvr>
                                        <p:cTn id="15" dur="500"/>
                                        <p:tgtEl>
                                          <p:spTgt spid="8">
                                            <p:graphicEl>
                                              <a:dgm id="{FA7B6E41-4480-4AEC-A20F-F4D66321F56E}"/>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graphicEl>
                                              <a:dgm id="{281494B5-D589-41C5-9FB7-4C6286E10120}"/>
                                            </p:graphicEl>
                                          </p:spTgt>
                                        </p:tgtEl>
                                        <p:attrNameLst>
                                          <p:attrName>style.visibility</p:attrName>
                                        </p:attrNameLst>
                                      </p:cBhvr>
                                      <p:to>
                                        <p:strVal val="visible"/>
                                      </p:to>
                                    </p:set>
                                    <p:animEffect transition="in" filter="fade">
                                      <p:cBhvr>
                                        <p:cTn id="18" dur="500"/>
                                        <p:tgtEl>
                                          <p:spTgt spid="8">
                                            <p:graphicEl>
                                              <a:dgm id="{281494B5-D589-41C5-9FB7-4C6286E1012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Steps for Signal Unit Missions</a:t>
            </a:r>
            <a:endParaRPr lang="en-US" dirty="0"/>
          </a:p>
        </p:txBody>
      </p:sp>
      <p:sp>
        <p:nvSpPr>
          <p:cNvPr id="4" name="Slide Number Placeholder 3"/>
          <p:cNvSpPr>
            <a:spLocks noGrp="1"/>
          </p:cNvSpPr>
          <p:nvPr>
            <p:ph type="sldNum" sz="quarter" idx="10"/>
          </p:nvPr>
        </p:nvSpPr>
        <p:spPr/>
        <p:txBody>
          <a:bodyPr/>
          <a:lstStyle/>
          <a:p>
            <a:fld id="{CA538793-F95B-4CFC-9A87-DBAD57B24C1D}" type="slidenum">
              <a:rPr lang="en-US" smtClean="0"/>
              <a:pPr/>
              <a:t>7</a:t>
            </a:fld>
            <a:endParaRPr lang="en-US"/>
          </a:p>
        </p:txBody>
      </p:sp>
      <p:graphicFrame>
        <p:nvGraphicFramePr>
          <p:cNvPr id="9" name="Content Placeholder 8"/>
          <p:cNvGraphicFramePr>
            <a:graphicFrameLocks noGrp="1"/>
          </p:cNvGraphicFramePr>
          <p:nvPr>
            <p:ph idx="1"/>
          </p:nvPr>
        </p:nvGraphicFramePr>
        <p:xfrm>
          <a:off x="152400" y="1295400"/>
          <a:ext cx="8763000" cy="48085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effectLst>
                  <a:reflection blurRad="6350" stA="55000" endA="300" endPos="45500" dir="5400000" sy="-100000" algn="bl" rotWithShape="0"/>
                </a:effectLst>
              </a:rPr>
              <a:t>Introduction</a:t>
            </a:r>
            <a:r>
              <a:rPr lang="en-US" sz="1000" dirty="0" smtClean="0">
                <a:solidFill>
                  <a:srgbClr val="003399"/>
                </a:solidFill>
              </a:rPr>
              <a:t>  |  Objectives  |  Features  |  Benefits  |  Demonstration</a:t>
            </a:r>
            <a:endParaRPr lang="en-US" sz="1000" dirty="0">
              <a:solidFill>
                <a:srgbClr val="0033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graphicEl>
                                              <a:dgm id="{1277D3C4-24D8-4631-9CFC-AC94D2B2FB67}"/>
                                            </p:graphicEl>
                                          </p:spTgt>
                                        </p:tgtEl>
                                        <p:attrNameLst>
                                          <p:attrName>style.visibility</p:attrName>
                                        </p:attrNameLst>
                                      </p:cBhvr>
                                      <p:to>
                                        <p:strVal val="visible"/>
                                      </p:to>
                                    </p:set>
                                    <p:anim calcmode="lin" valueType="num">
                                      <p:cBhvr additive="base">
                                        <p:cTn id="7" dur="500" fill="hold"/>
                                        <p:tgtEl>
                                          <p:spTgt spid="9">
                                            <p:graphicEl>
                                              <a:dgm id="{1277D3C4-24D8-4631-9CFC-AC94D2B2FB67}"/>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
                                            <p:graphicEl>
                                              <a:dgm id="{1277D3C4-24D8-4631-9CFC-AC94D2B2FB67}"/>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graphicEl>
                                              <a:dgm id="{175E51CC-AB68-41E6-93B6-E5340B0401A6}"/>
                                            </p:graphicEl>
                                          </p:spTgt>
                                        </p:tgtEl>
                                        <p:attrNameLst>
                                          <p:attrName>style.visibility</p:attrName>
                                        </p:attrNameLst>
                                      </p:cBhvr>
                                      <p:to>
                                        <p:strVal val="visible"/>
                                      </p:to>
                                    </p:set>
                                    <p:anim calcmode="lin" valueType="num">
                                      <p:cBhvr additive="base">
                                        <p:cTn id="13" dur="500" fill="hold"/>
                                        <p:tgtEl>
                                          <p:spTgt spid="9">
                                            <p:graphicEl>
                                              <a:dgm id="{175E51CC-AB68-41E6-93B6-E5340B0401A6}"/>
                                            </p:graphic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
                                            <p:graphicEl>
                                              <a:dgm id="{175E51CC-AB68-41E6-93B6-E5340B0401A6}"/>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graphicEl>
                                              <a:dgm id="{D8BAF818-F003-4348-902A-72ED3253D12F}"/>
                                            </p:graphicEl>
                                          </p:spTgt>
                                        </p:tgtEl>
                                        <p:attrNameLst>
                                          <p:attrName>style.visibility</p:attrName>
                                        </p:attrNameLst>
                                      </p:cBhvr>
                                      <p:to>
                                        <p:strVal val="visible"/>
                                      </p:to>
                                    </p:set>
                                    <p:anim calcmode="lin" valueType="num">
                                      <p:cBhvr additive="base">
                                        <p:cTn id="19" dur="500" fill="hold"/>
                                        <p:tgtEl>
                                          <p:spTgt spid="9">
                                            <p:graphicEl>
                                              <a:dgm id="{D8BAF818-F003-4348-902A-72ED3253D12F}"/>
                                            </p:graphic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
                                            <p:graphicEl>
                                              <a:dgm id="{D8BAF818-F003-4348-902A-72ED3253D12F}"/>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
                                            <p:graphicEl>
                                              <a:dgm id="{98AFA240-E408-4A30-99F8-C44C4F524AD4}"/>
                                            </p:graphicEl>
                                          </p:spTgt>
                                        </p:tgtEl>
                                        <p:attrNameLst>
                                          <p:attrName>style.visibility</p:attrName>
                                        </p:attrNameLst>
                                      </p:cBhvr>
                                      <p:to>
                                        <p:strVal val="visible"/>
                                      </p:to>
                                    </p:set>
                                    <p:anim calcmode="lin" valueType="num">
                                      <p:cBhvr additive="base">
                                        <p:cTn id="25" dur="500" fill="hold"/>
                                        <p:tgtEl>
                                          <p:spTgt spid="9">
                                            <p:graphicEl>
                                              <a:dgm id="{98AFA240-E408-4A30-99F8-C44C4F524AD4}"/>
                                            </p:graphic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
                                            <p:graphicEl>
                                              <a:dgm id="{98AFA240-E408-4A30-99F8-C44C4F524AD4}"/>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
                                            <p:graphicEl>
                                              <a:dgm id="{DFB8932E-CF66-4294-AABD-852A9817B74D}"/>
                                            </p:graphicEl>
                                          </p:spTgt>
                                        </p:tgtEl>
                                        <p:attrNameLst>
                                          <p:attrName>style.visibility</p:attrName>
                                        </p:attrNameLst>
                                      </p:cBhvr>
                                      <p:to>
                                        <p:strVal val="visible"/>
                                      </p:to>
                                    </p:set>
                                    <p:anim calcmode="lin" valueType="num">
                                      <p:cBhvr additive="base">
                                        <p:cTn id="31" dur="500" fill="hold"/>
                                        <p:tgtEl>
                                          <p:spTgt spid="9">
                                            <p:graphicEl>
                                              <a:dgm id="{DFB8932E-CF66-4294-AABD-852A9817B74D}"/>
                                            </p:graphic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
                                            <p:graphicEl>
                                              <a:dgm id="{DFB8932E-CF66-4294-AABD-852A9817B74D}"/>
                                            </p:graphic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
                                            <p:graphicEl>
                                              <a:dgm id="{ECC9F637-D68D-4E9A-9091-8A6E49942205}"/>
                                            </p:graphicEl>
                                          </p:spTgt>
                                        </p:tgtEl>
                                        <p:attrNameLst>
                                          <p:attrName>style.visibility</p:attrName>
                                        </p:attrNameLst>
                                      </p:cBhvr>
                                      <p:to>
                                        <p:strVal val="visible"/>
                                      </p:to>
                                    </p:set>
                                    <p:anim calcmode="lin" valueType="num">
                                      <p:cBhvr additive="base">
                                        <p:cTn id="37" dur="500" fill="hold"/>
                                        <p:tgtEl>
                                          <p:spTgt spid="9">
                                            <p:graphicEl>
                                              <a:dgm id="{ECC9F637-D68D-4E9A-9091-8A6E49942205}"/>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9">
                                            <p:graphicEl>
                                              <a:dgm id="{ECC9F637-D68D-4E9A-9091-8A6E49942205}"/>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a:xfrm>
            <a:off x="152400" y="1295400"/>
            <a:ext cx="8763000" cy="2819400"/>
          </a:xfrm>
        </p:spPr>
        <p:txBody>
          <a:bodyPr/>
          <a:lstStyle/>
          <a:p>
            <a:r>
              <a:rPr lang="en-US" dirty="0" smtClean="0"/>
              <a:t>Cost Effectiveness.  </a:t>
            </a:r>
            <a:r>
              <a:rPr lang="en-US" b="0" dirty="0" smtClean="0"/>
              <a:t>The solution must utilize easily obtainable or available software so that it can be widely deployed.</a:t>
            </a:r>
          </a:p>
          <a:p>
            <a:r>
              <a:rPr lang="en-US" dirty="0" smtClean="0"/>
              <a:t>Simplicity.  </a:t>
            </a:r>
            <a:r>
              <a:rPr lang="en-US" b="0" dirty="0" smtClean="0"/>
              <a:t>Design, deployment, and installation must be simple for the network signal planner to reduce the learning curve of users and reduce the amount of time for deployment.  The solution must capitalize skill sets of the current population.</a:t>
            </a:r>
          </a:p>
          <a:p>
            <a:r>
              <a:rPr lang="en-US" dirty="0" smtClean="0"/>
              <a:t>Open Architecture.  </a:t>
            </a:r>
            <a:r>
              <a:rPr lang="en-US" b="0" dirty="0" smtClean="0"/>
              <a:t>The solution must be maintainable in the long-term; it must provide the capability for end-users or third-parties to easily modify the products and to react to changes or local network requirements.</a:t>
            </a:r>
          </a:p>
        </p:txBody>
      </p:sp>
      <p:sp>
        <p:nvSpPr>
          <p:cNvPr id="4" name="Slide Number Placeholder 3"/>
          <p:cNvSpPr>
            <a:spLocks noGrp="1"/>
          </p:cNvSpPr>
          <p:nvPr>
            <p:ph type="sldNum" sz="quarter" idx="10"/>
          </p:nvPr>
        </p:nvSpPr>
        <p:spPr/>
        <p:txBody>
          <a:bodyPr/>
          <a:lstStyle/>
          <a:p>
            <a:fld id="{CA538793-F95B-4CFC-9A87-DBAD57B24C1D}" type="slidenum">
              <a:rPr lang="en-US" smtClean="0"/>
              <a:pPr/>
              <a:t>8</a:t>
            </a:fld>
            <a:endParaRPr lang="en-US"/>
          </a:p>
        </p:txBody>
      </p:sp>
      <p:sp>
        <p:nvSpPr>
          <p:cNvPr id="11" name="Content Placeholder 2"/>
          <p:cNvSpPr txBox="1">
            <a:spLocks/>
          </p:cNvSpPr>
          <p:nvPr/>
        </p:nvSpPr>
        <p:spPr bwMode="auto">
          <a:xfrm>
            <a:off x="152400" y="4114800"/>
            <a:ext cx="8763000" cy="1989138"/>
          </a:xfrm>
          <a:prstGeom prst="roundRect">
            <a:avLst>
              <a:gd name="adj" fmla="val 3915"/>
            </a:avLst>
          </a:prstGeom>
          <a:solidFill>
            <a:schemeClr val="bg1"/>
          </a:solidFill>
          <a:ln w="9525" cap="sq">
            <a:noFill/>
            <a:miter lim="800000"/>
            <a:headEnd/>
            <a:tailEnd/>
          </a:ln>
          <a:effectLst>
            <a:innerShdw blurRad="38100">
              <a:prstClr val="black"/>
            </a:innerShdw>
          </a:effectLst>
        </p:spPr>
        <p:txBody>
          <a:bodyPr vert="horz" wrap="square" lIns="91440" tIns="45720" rIns="91440" bIns="45720" numCol="1" anchor="t" anchorCtr="0" compatLnSpc="1">
            <a:prstTxWarp prst="textNoShape">
              <a:avLst/>
            </a:prstTxWarp>
          </a:bodyPr>
          <a:lstStyle/>
          <a:p>
            <a:pPr lvl="0" algn="l" eaLnBrk="1" hangingPunct="1">
              <a:lnSpc>
                <a:spcPct val="150000"/>
              </a:lnSpc>
              <a:spcAft>
                <a:spcPts val="800"/>
              </a:spcAft>
              <a:buSzPct val="100000"/>
            </a:pPr>
            <a:r>
              <a:rPr lang="en-US" sz="2000" kern="0" dirty="0" smtClean="0">
                <a:latin typeface="Arial" pitchFamily="34" charset="0"/>
              </a:rPr>
              <a:t>Deliverables.  </a:t>
            </a:r>
            <a:r>
              <a:rPr lang="en-US" sz="2000" b="0" kern="0" dirty="0" smtClean="0">
                <a:latin typeface="Arial" pitchFamily="34" charset="0"/>
              </a:rPr>
              <a:t>Create a process and tools for producing signal planning diagrams in a single application that can demonstrate the relationship of each layer of the network, maintain consistency in design, and permit advanced features not currently available to the military network planner.</a:t>
            </a:r>
          </a:p>
          <a:p>
            <a:pPr lvl="0" algn="l" eaLnBrk="1" hangingPunct="1">
              <a:lnSpc>
                <a:spcPct val="150000"/>
              </a:lnSpc>
              <a:spcAft>
                <a:spcPts val="800"/>
              </a:spcAft>
              <a:buSzPct val="100000"/>
            </a:pPr>
            <a:endParaRPr lang="en-US" sz="2000" kern="0" dirty="0" smtClean="0">
              <a:latin typeface="Arial" pitchFamily="34" charset="0"/>
            </a:endParaRPr>
          </a:p>
        </p:txBody>
      </p:sp>
      <p:sp>
        <p:nvSpPr>
          <p:cNvPr id="8" name="Text Box 11"/>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a:t>
            </a:r>
            <a:r>
              <a:rPr lang="en-US" sz="1000" dirty="0" smtClean="0">
                <a:effectLst>
                  <a:reflection blurRad="6350" stA="55000" endA="300" endPos="45500" dir="5400000" sy="-100000" algn="bl" rotWithShape="0"/>
                </a:effectLst>
              </a:rPr>
              <a:t>Objectives</a:t>
            </a:r>
            <a:r>
              <a:rPr lang="en-US" sz="1000" dirty="0" smtClean="0">
                <a:solidFill>
                  <a:srgbClr val="003399"/>
                </a:solidFill>
              </a:rPr>
              <a:t>  |  Features  |  Benefits  |  Demonstration</a:t>
            </a:r>
            <a:endParaRPr lang="en-US" sz="1000" dirty="0">
              <a:solidFill>
                <a:srgbClr val="003399"/>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 Shadow"/>
          <p:cNvSpPr txBox="1">
            <a:spLocks/>
          </p:cNvSpPr>
          <p:nvPr/>
        </p:nvSpPr>
        <p:spPr bwMode="auto">
          <a:xfrm>
            <a:off x="7162800" y="1143000"/>
            <a:ext cx="1905000" cy="5105400"/>
          </a:xfrm>
          <a:prstGeom prst="roundRect">
            <a:avLst>
              <a:gd name="adj" fmla="val 6322"/>
            </a:avLst>
          </a:prstGeom>
          <a:solidFill>
            <a:schemeClr val="bg1"/>
          </a:solidFill>
          <a:ln w="9525" cap="rnd">
            <a:solidFill>
              <a:schemeClr val="tx1">
                <a:lumMod val="50000"/>
                <a:lumOff val="50000"/>
              </a:schemeClr>
            </a:solid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227013" marR="0" lvl="0" indent="-227013" algn="l" defTabSz="914400" rtl="0" eaLnBrk="1" fontAlgn="base" latinLnBrk="0" hangingPunct="1">
              <a:lnSpc>
                <a:spcPts val="2000"/>
              </a:lnSpc>
              <a:spcBef>
                <a:spcPct val="0"/>
              </a:spcBef>
              <a:spcAft>
                <a:spcPts val="800"/>
              </a:spcAft>
              <a:buClr>
                <a:srgbClr val="FDAA03"/>
              </a:buClr>
              <a:buSzPct val="100000"/>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pic>
        <p:nvPicPr>
          <p:cNvPr id="8" name="Picture 1 - Picture" descr="AC08-Diagram3 001-crop.tif"/>
          <p:cNvPicPr>
            <a:picLocks noChangeAspect="1"/>
          </p:cNvPicPr>
          <p:nvPr/>
        </p:nvPicPr>
        <p:blipFill>
          <a:blip r:embed="rId2"/>
          <a:stretch>
            <a:fillRect/>
          </a:stretch>
        </p:blipFill>
        <p:spPr>
          <a:xfrm>
            <a:off x="152400" y="990600"/>
            <a:ext cx="8022336" cy="4937760"/>
          </a:xfrm>
          <a:prstGeom prst="rect">
            <a:avLst/>
          </a:prstGeom>
          <a:ln w="3175" cap="sq">
            <a:solidFill>
              <a:schemeClr val="tx1">
                <a:lumMod val="95000"/>
                <a:lumOff val="5000"/>
              </a:schemeClr>
            </a:solidFill>
            <a:miter lim="800000"/>
          </a:ln>
          <a:effectLst>
            <a:outerShdw blurRad="50800" dist="38100" dir="2700000" algn="tl" rotWithShape="0">
              <a:prstClr val="black">
                <a:alpha val="40000"/>
              </a:prstClr>
            </a:outerShdw>
          </a:effectLst>
        </p:spPr>
      </p:pic>
      <p:sp>
        <p:nvSpPr>
          <p:cNvPr id="14" name="Picture 1 - Cover"/>
          <p:cNvSpPr/>
          <p:nvPr/>
        </p:nvSpPr>
        <p:spPr bwMode="auto">
          <a:xfrm>
            <a:off x="155448" y="987552"/>
            <a:ext cx="8019288" cy="4937760"/>
          </a:xfrm>
          <a:prstGeom prst="rect">
            <a:avLst/>
          </a:prstGeom>
          <a:solidFill>
            <a:schemeClr val="bg1">
              <a:alpha val="90000"/>
            </a:schemeClr>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5" name="Picture 2 - Picture" descr="AC08-Diagram4 001-crop.tif"/>
          <p:cNvPicPr>
            <a:picLocks noGrp="1" noChangeAspect="1"/>
          </p:cNvPicPr>
          <p:nvPr>
            <p:ph idx="1"/>
          </p:nvPr>
        </p:nvPicPr>
        <p:blipFill>
          <a:blip r:embed="rId3"/>
          <a:stretch>
            <a:fillRect/>
          </a:stretch>
        </p:blipFill>
        <p:spPr>
          <a:xfrm>
            <a:off x="381000" y="1219200"/>
            <a:ext cx="6391939" cy="4808538"/>
          </a:xfrm>
          <a:ln w="3175" cap="sq">
            <a:solidFill>
              <a:schemeClr val="tx1">
                <a:lumMod val="95000"/>
                <a:lumOff val="5000"/>
              </a:schemeClr>
            </a:solidFill>
            <a:miter lim="800000"/>
          </a:ln>
          <a:effectLst>
            <a:outerShdw blurRad="50800" dist="38100" dir="2700000" algn="tl" rotWithShape="0">
              <a:prstClr val="black">
                <a:alpha val="40000"/>
              </a:prstClr>
            </a:outerShdw>
          </a:effectLst>
        </p:spPr>
      </p:pic>
      <p:sp>
        <p:nvSpPr>
          <p:cNvPr id="15" name="Picture 2 - Cover"/>
          <p:cNvSpPr/>
          <p:nvPr/>
        </p:nvSpPr>
        <p:spPr bwMode="auto">
          <a:xfrm>
            <a:off x="384048" y="1216152"/>
            <a:ext cx="6391656" cy="4809744"/>
          </a:xfrm>
          <a:prstGeom prst="rect">
            <a:avLst/>
          </a:prstGeom>
          <a:solidFill>
            <a:schemeClr val="bg1">
              <a:alpha val="90000"/>
            </a:schemeClr>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7" name="Picture 3 - Picture" descr="AC08-Diagram2 001-crop.tif"/>
          <p:cNvPicPr>
            <a:picLocks noChangeAspect="1"/>
          </p:cNvPicPr>
          <p:nvPr/>
        </p:nvPicPr>
        <p:blipFill>
          <a:blip r:embed="rId4"/>
          <a:stretch>
            <a:fillRect/>
          </a:stretch>
        </p:blipFill>
        <p:spPr>
          <a:xfrm>
            <a:off x="609600" y="1447800"/>
            <a:ext cx="6400800" cy="4830000"/>
          </a:xfrm>
          <a:prstGeom prst="rect">
            <a:avLst/>
          </a:prstGeom>
          <a:ln w="3175" cap="sq">
            <a:solidFill>
              <a:schemeClr val="tx1">
                <a:lumMod val="95000"/>
                <a:lumOff val="5000"/>
              </a:schemeClr>
            </a:solidFill>
            <a:miter lim="800000"/>
          </a:ln>
          <a:effectLst>
            <a:outerShdw blurRad="50800" dist="38100" dir="2700000" algn="tl" rotWithShape="0">
              <a:prstClr val="black">
                <a:alpha val="40000"/>
              </a:prstClr>
            </a:outerShdw>
          </a:effectLst>
        </p:spPr>
      </p:pic>
      <p:sp>
        <p:nvSpPr>
          <p:cNvPr id="17" name="Picture 3 - Cover"/>
          <p:cNvSpPr/>
          <p:nvPr/>
        </p:nvSpPr>
        <p:spPr bwMode="auto">
          <a:xfrm>
            <a:off x="612648" y="1444752"/>
            <a:ext cx="6400800" cy="4828032"/>
          </a:xfrm>
          <a:prstGeom prst="rect">
            <a:avLst/>
          </a:prstGeom>
          <a:solidFill>
            <a:schemeClr val="bg1">
              <a:alpha val="90000"/>
            </a:schemeClr>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6" name="Picture 4 - Picture" descr="AC08-Diagram1 001-crop.tif"/>
          <p:cNvPicPr>
            <a:picLocks noChangeAspect="1"/>
          </p:cNvPicPr>
          <p:nvPr/>
        </p:nvPicPr>
        <p:blipFill>
          <a:blip r:embed="rId5" cstate="print"/>
          <a:stretch>
            <a:fillRect/>
          </a:stretch>
        </p:blipFill>
        <p:spPr>
          <a:xfrm>
            <a:off x="838200" y="1676400"/>
            <a:ext cx="5562600" cy="4673187"/>
          </a:xfrm>
          <a:prstGeom prst="rect">
            <a:avLst/>
          </a:prstGeom>
          <a:ln w="3175" cap="sq" cmpd="sng">
            <a:solidFill>
              <a:schemeClr val="tx1">
                <a:lumMod val="95000"/>
                <a:lumOff val="5000"/>
              </a:schemeClr>
            </a:solidFill>
            <a:miter lim="800000"/>
          </a:ln>
          <a:effectLst>
            <a:outerShdw blurRad="50800" dist="38100" dir="2700000" algn="tl" rotWithShape="0">
              <a:prstClr val="black">
                <a:alpha val="40000"/>
              </a:prstClr>
            </a:outerShdw>
          </a:effectLst>
        </p:spPr>
      </p:pic>
      <p:sp>
        <p:nvSpPr>
          <p:cNvPr id="4" name="Slide Number Placeholder 3"/>
          <p:cNvSpPr>
            <a:spLocks noGrp="1"/>
          </p:cNvSpPr>
          <p:nvPr>
            <p:ph type="sldNum" sz="quarter" idx="10"/>
          </p:nvPr>
        </p:nvSpPr>
        <p:spPr/>
        <p:txBody>
          <a:bodyPr/>
          <a:lstStyle/>
          <a:p>
            <a:fld id="{CA538793-F95B-4CFC-9A87-DBAD57B24C1D}" type="slidenum">
              <a:rPr lang="en-US" smtClean="0"/>
              <a:pPr/>
              <a:t>9</a:t>
            </a:fld>
            <a:endParaRPr lang="en-US"/>
          </a:p>
        </p:txBody>
      </p:sp>
      <p:sp>
        <p:nvSpPr>
          <p:cNvPr id="9" name="Content - Text"/>
          <p:cNvSpPr txBox="1">
            <a:spLocks/>
          </p:cNvSpPr>
          <p:nvPr/>
        </p:nvSpPr>
        <p:spPr bwMode="auto">
          <a:xfrm>
            <a:off x="7162800" y="1143000"/>
            <a:ext cx="1905000" cy="5105400"/>
          </a:xfrm>
          <a:prstGeom prst="roundRect">
            <a:avLst>
              <a:gd name="adj" fmla="val 6322"/>
            </a:avLst>
          </a:prstGeom>
          <a:solidFill>
            <a:schemeClr val="bg1"/>
          </a:solidFill>
          <a:ln w="9525" cap="rnd">
            <a:solidFill>
              <a:schemeClr val="tx1">
                <a:lumMod val="50000"/>
                <a:lumOff val="50000"/>
              </a:schemeClr>
            </a:solidFill>
            <a:miter lim="800000"/>
            <a:headEnd/>
            <a:tailEnd/>
          </a:ln>
          <a:effectLst/>
        </p:spPr>
        <p:txBody>
          <a:bodyPr vert="horz" wrap="square" lIns="91440" tIns="45720" rIns="91440" bIns="45720" numCol="1" anchor="t" anchorCtr="0" compatLnSpc="1">
            <a:prstTxWarp prst="textNoShape">
              <a:avLst/>
            </a:prstTxWarp>
          </a:bodyPr>
          <a:lstStyle/>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r>
              <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rPr>
              <a:t>Icons/Symbols  are not consistent</a:t>
            </a:r>
            <a:r>
              <a:rPr kumimoji="0" lang="en-US" sz="1000" b="1" i="0" u="none" strike="noStrike" kern="0" cap="none" spc="0" normalizeH="0" noProof="0" dirty="0" smtClean="0">
                <a:ln>
                  <a:noFill/>
                </a:ln>
                <a:solidFill>
                  <a:schemeClr val="tx1">
                    <a:lumMod val="50000"/>
                    <a:lumOff val="50000"/>
                  </a:schemeClr>
                </a:solidFill>
                <a:effectLst/>
                <a:uLnTx/>
                <a:uFillTx/>
                <a:latin typeface="Arial" pitchFamily="34" charset="0"/>
                <a:ea typeface="+mn-ea"/>
                <a:cs typeface="+mn-cs"/>
              </a:rPr>
              <a:t> across diagrams</a:t>
            </a: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r>
              <a:rPr lang="en-US" sz="1000" kern="0" baseline="0" dirty="0" smtClean="0">
                <a:solidFill>
                  <a:schemeClr val="tx1">
                    <a:lumMod val="50000"/>
                    <a:lumOff val="50000"/>
                  </a:schemeClr>
                </a:solidFill>
                <a:latin typeface="Arial" pitchFamily="34" charset="0"/>
              </a:rPr>
              <a:t>Limited metadata</a:t>
            </a: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r>
              <a:rPr kumimoji="0" lang="en-US" sz="1000" b="1" i="0" u="none" strike="noStrike" kern="0" cap="none" spc="0" normalizeH="0" noProof="0" dirty="0" smtClean="0">
                <a:ln>
                  <a:noFill/>
                </a:ln>
                <a:solidFill>
                  <a:schemeClr val="tx1">
                    <a:lumMod val="50000"/>
                    <a:lumOff val="50000"/>
                  </a:schemeClr>
                </a:solidFill>
                <a:effectLst/>
                <a:uLnTx/>
                <a:uFillTx/>
                <a:latin typeface="Arial" pitchFamily="34" charset="0"/>
                <a:ea typeface="+mn-ea"/>
                <a:cs typeface="+mn-cs"/>
              </a:rPr>
              <a:t>Metadata is displayed on diagrams making</a:t>
            </a:r>
            <a:r>
              <a:rPr lang="en-US" sz="1000" kern="0" dirty="0" smtClean="0">
                <a:solidFill>
                  <a:schemeClr val="tx1">
                    <a:lumMod val="50000"/>
                    <a:lumOff val="50000"/>
                  </a:schemeClr>
                </a:solidFill>
                <a:latin typeface="Arial" pitchFamily="34" charset="0"/>
              </a:rPr>
              <a:t> them </a:t>
            </a:r>
            <a:r>
              <a:rPr kumimoji="0" lang="en-US" sz="1000" b="1" i="0" u="none" strike="noStrike" kern="0" cap="none" spc="0" normalizeH="0" noProof="0" dirty="0" smtClean="0">
                <a:ln>
                  <a:noFill/>
                </a:ln>
                <a:solidFill>
                  <a:schemeClr val="tx1">
                    <a:lumMod val="50000"/>
                    <a:lumOff val="50000"/>
                  </a:schemeClr>
                </a:solidFill>
                <a:effectLst/>
                <a:uLnTx/>
                <a:uFillTx/>
                <a:latin typeface="Arial" pitchFamily="34" charset="0"/>
                <a:ea typeface="+mn-ea"/>
                <a:cs typeface="+mn-cs"/>
              </a:rPr>
              <a:t>harder to read</a:t>
            </a: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r>
              <a:rPr lang="en-US" sz="1000" kern="0" baseline="0" dirty="0" smtClean="0">
                <a:solidFill>
                  <a:schemeClr val="tx1">
                    <a:lumMod val="50000"/>
                    <a:lumOff val="50000"/>
                  </a:schemeClr>
                </a:solidFill>
                <a:latin typeface="Arial" pitchFamily="34" charset="0"/>
              </a:rPr>
              <a:t>Cannot show relationship among diagrams</a:t>
            </a: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r>
              <a:rPr kumimoji="0" lang="en-US" sz="1000" b="1" i="0" u="none" strike="noStrike" kern="0" cap="none" spc="0" normalizeH="0" noProof="0" dirty="0" smtClean="0">
                <a:ln>
                  <a:noFill/>
                </a:ln>
                <a:solidFill>
                  <a:schemeClr val="tx1">
                    <a:lumMod val="50000"/>
                    <a:lumOff val="50000"/>
                  </a:schemeClr>
                </a:solidFill>
                <a:effectLst/>
                <a:uLnTx/>
                <a:uFillTx/>
                <a:latin typeface="Arial" pitchFamily="34" charset="0"/>
                <a:ea typeface="+mn-ea"/>
                <a:cs typeface="+mn-cs"/>
              </a:rPr>
              <a:t>Electronic files contain only picture information and labels</a:t>
            </a: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r>
              <a:rPr lang="en-US" sz="1000" kern="0" noProof="0" dirty="0" smtClean="0">
                <a:solidFill>
                  <a:schemeClr val="tx1">
                    <a:lumMod val="50000"/>
                    <a:lumOff val="50000"/>
                  </a:schemeClr>
                </a:solidFill>
                <a:latin typeface="Arial" pitchFamily="34" charset="0"/>
              </a:rPr>
              <a:t>Many diagrams produced in PowerPoint</a:t>
            </a:r>
          </a:p>
          <a:p>
            <a:pPr marL="227013" marR="0" lvl="0" indent="-227013" algn="l" defTabSz="914400" rtl="0" eaLnBrk="1" fontAlgn="base" latinLnBrk="0" hangingPunct="1">
              <a:lnSpc>
                <a:spcPts val="1900"/>
              </a:lnSpc>
              <a:spcBef>
                <a:spcPct val="0"/>
              </a:spcBef>
              <a:spcAft>
                <a:spcPts val="800"/>
              </a:spcAft>
              <a:buClr>
                <a:srgbClr val="FDAA03"/>
              </a:buClr>
              <a:buSzPct val="100000"/>
              <a:buFont typeface="Arial" pitchFamily="34" charset="0"/>
              <a:buChar char="■"/>
              <a:tabLst/>
              <a:defRPr/>
            </a:pPr>
            <a:r>
              <a:rPr kumimoji="0" lang="en-US" sz="1000" b="1" i="0" u="none" strike="noStrike" kern="0" cap="none" spc="0" normalizeH="0" baseline="0" dirty="0" smtClean="0">
                <a:ln>
                  <a:noFill/>
                </a:ln>
                <a:solidFill>
                  <a:schemeClr val="tx1">
                    <a:lumMod val="50000"/>
                    <a:lumOff val="50000"/>
                  </a:schemeClr>
                </a:solidFill>
                <a:effectLst/>
                <a:uLnTx/>
                <a:uFillTx/>
                <a:latin typeface="Arial" pitchFamily="34" charset="0"/>
                <a:ea typeface="+mn-ea"/>
                <a:cs typeface="+mn-cs"/>
              </a:rPr>
              <a:t>Cannot</a:t>
            </a:r>
            <a:r>
              <a:rPr kumimoji="0" lang="en-US" sz="1000" b="1" i="0" u="none" strike="noStrike" kern="0" cap="none" spc="0" normalizeH="0" dirty="0" smtClean="0">
                <a:ln>
                  <a:noFill/>
                </a:ln>
                <a:solidFill>
                  <a:schemeClr val="tx1">
                    <a:lumMod val="50000"/>
                    <a:lumOff val="50000"/>
                  </a:schemeClr>
                </a:solidFill>
                <a:effectLst/>
                <a:uLnTx/>
                <a:uFillTx/>
                <a:latin typeface="Arial" pitchFamily="34" charset="0"/>
                <a:ea typeface="+mn-ea"/>
                <a:cs typeface="+mn-cs"/>
              </a:rPr>
              <a:t> easily integrate with other applications</a:t>
            </a:r>
            <a:endParaRPr kumimoji="0" lang="en-US" sz="1000" b="1" i="0" u="none" strike="noStrike" kern="0" cap="none" spc="0" normalizeH="0" baseline="0" noProof="0" dirty="0" smtClean="0">
              <a:ln>
                <a:noFill/>
              </a:ln>
              <a:solidFill>
                <a:schemeClr val="tx1">
                  <a:lumMod val="50000"/>
                  <a:lumOff val="50000"/>
                </a:schemeClr>
              </a:solidFill>
              <a:effectLst/>
              <a:uLnTx/>
              <a:uFillTx/>
              <a:latin typeface="Arial" pitchFamily="34" charset="0"/>
              <a:ea typeface="+mn-ea"/>
              <a:cs typeface="+mn-cs"/>
            </a:endParaRPr>
          </a:p>
          <a:p>
            <a:pPr marL="227013" marR="0" lvl="0" indent="-227013" algn="l" defTabSz="914400" rtl="0" eaLnBrk="1" fontAlgn="base" latinLnBrk="0" hangingPunct="1">
              <a:lnSpc>
                <a:spcPts val="2000"/>
              </a:lnSpc>
              <a:spcBef>
                <a:spcPct val="0"/>
              </a:spcBef>
              <a:spcAft>
                <a:spcPts val="800"/>
              </a:spcAft>
              <a:buClr>
                <a:srgbClr val="FDAA03"/>
              </a:buClr>
              <a:buSzPct val="100000"/>
              <a:buFont typeface="Arial" pitchFamily="34" charset="0"/>
              <a:buChar char="■"/>
              <a:tabLst/>
              <a:defRPr/>
            </a:pPr>
            <a:endParaRPr kumimoji="0" lang="en-US" sz="2000" b="1" i="0" u="none" strike="noStrike" kern="0" cap="none" spc="0" normalizeH="0" baseline="0" noProof="0" dirty="0">
              <a:ln>
                <a:noFill/>
              </a:ln>
              <a:solidFill>
                <a:schemeClr val="tx1"/>
              </a:solidFill>
              <a:effectLst/>
              <a:uLnTx/>
              <a:uFillTx/>
              <a:latin typeface="Arial" pitchFamily="34" charset="0"/>
              <a:ea typeface="+mn-ea"/>
              <a:cs typeface="+mn-cs"/>
            </a:endParaRPr>
          </a:p>
        </p:txBody>
      </p:sp>
      <p:sp>
        <p:nvSpPr>
          <p:cNvPr id="2" name="Title 1"/>
          <p:cNvSpPr>
            <a:spLocks noGrp="1"/>
          </p:cNvSpPr>
          <p:nvPr>
            <p:ph type="title"/>
          </p:nvPr>
        </p:nvSpPr>
        <p:spPr/>
        <p:txBody>
          <a:bodyPr/>
          <a:lstStyle/>
          <a:p>
            <a:r>
              <a:rPr lang="en-US" dirty="0" smtClean="0"/>
              <a:t>Current Diagram Techniques</a:t>
            </a:r>
            <a:endParaRPr lang="en-US" dirty="0"/>
          </a:p>
        </p:txBody>
      </p:sp>
      <p:sp>
        <p:nvSpPr>
          <p:cNvPr id="11" name="Agenda"/>
          <p:cNvSpPr txBox="1">
            <a:spLocks noChangeArrowheads="1"/>
          </p:cNvSpPr>
          <p:nvPr/>
        </p:nvSpPr>
        <p:spPr bwMode="auto">
          <a:xfrm>
            <a:off x="76200" y="76200"/>
            <a:ext cx="5257800" cy="153888"/>
          </a:xfrm>
          <a:prstGeom prst="rect">
            <a:avLst/>
          </a:prstGeom>
          <a:noFill/>
          <a:ln w="9525">
            <a:noFill/>
            <a:miter lim="800000"/>
            <a:headEnd/>
            <a:tailEnd/>
          </a:ln>
          <a:effectLst/>
        </p:spPr>
        <p:txBody>
          <a:bodyPr wrap="square" lIns="0" tIns="0" rIns="0" bIns="0" anchor="ctr" anchorCtr="0">
            <a:spAutoFit/>
          </a:bodyPr>
          <a:lstStyle/>
          <a:p>
            <a:pPr algn="l">
              <a:lnSpc>
                <a:spcPct val="100000"/>
              </a:lnSpc>
              <a:spcBef>
                <a:spcPts val="0"/>
              </a:spcBef>
              <a:spcAft>
                <a:spcPts val="0"/>
              </a:spcAft>
            </a:pPr>
            <a:r>
              <a:rPr lang="en-US" sz="1000" dirty="0" smtClean="0">
                <a:solidFill>
                  <a:srgbClr val="003399"/>
                </a:solidFill>
              </a:rPr>
              <a:t>Introduction  |  </a:t>
            </a:r>
            <a:r>
              <a:rPr lang="en-US" sz="1000" dirty="0" smtClean="0">
                <a:effectLst>
                  <a:reflection blurRad="6350" stA="55000" endA="300" endPos="45500" dir="5400000" sy="-100000" algn="bl" rotWithShape="0"/>
                </a:effectLst>
              </a:rPr>
              <a:t>Objectives</a:t>
            </a:r>
            <a:r>
              <a:rPr lang="en-US" sz="1000" dirty="0" smtClean="0">
                <a:solidFill>
                  <a:srgbClr val="003399"/>
                </a:solidFill>
              </a:rPr>
              <a:t>  |  Features  |  Benefits  |  Demonstration</a:t>
            </a:r>
            <a:endParaRPr lang="en-US" sz="1000" dirty="0">
              <a:solidFill>
                <a:srgbClr val="0033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9">
                                            <p:bg/>
                                          </p:spTgt>
                                        </p:tgtEl>
                                        <p:attrNameLst>
                                          <p:attrName>style.visibility</p:attrName>
                                        </p:attrNameLst>
                                      </p:cBhvr>
                                      <p:to>
                                        <p:strVal val="visible"/>
                                      </p:to>
                                    </p:set>
                                    <p:anim calcmode="lin" valueType="num">
                                      <p:cBhvr additive="base">
                                        <p:cTn id="11" dur="500" fill="hold"/>
                                        <p:tgtEl>
                                          <p:spTgt spid="9">
                                            <p:bg/>
                                          </p:spTgt>
                                        </p:tgtEl>
                                        <p:attrNameLst>
                                          <p:attrName>ppt_x</p:attrName>
                                        </p:attrNameLst>
                                      </p:cBhvr>
                                      <p:tavLst>
                                        <p:tav tm="0">
                                          <p:val>
                                            <p:strVal val="1+#ppt_w/2"/>
                                          </p:val>
                                        </p:tav>
                                        <p:tav tm="100000">
                                          <p:val>
                                            <p:strVal val="#ppt_x"/>
                                          </p:val>
                                        </p:tav>
                                      </p:tavLst>
                                    </p:anim>
                                    <p:anim calcmode="lin" valueType="num">
                                      <p:cBhvr additive="base">
                                        <p:cTn id="12" dur="500" fill="hold"/>
                                        <p:tgtEl>
                                          <p:spTgt spid="9">
                                            <p:bg/>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3">
                                            <p:bg/>
                                          </p:spTgt>
                                        </p:tgtEl>
                                        <p:attrNameLst>
                                          <p:attrName>style.visibility</p:attrName>
                                        </p:attrNameLst>
                                      </p:cBhvr>
                                      <p:to>
                                        <p:strVal val="visible"/>
                                      </p:to>
                                    </p:set>
                                    <p:anim calcmode="lin" valueType="num">
                                      <p:cBhvr additive="base">
                                        <p:cTn id="15" dur="500" fill="hold"/>
                                        <p:tgtEl>
                                          <p:spTgt spid="13">
                                            <p:bg/>
                                          </p:spTgt>
                                        </p:tgtEl>
                                        <p:attrNameLst>
                                          <p:attrName>ppt_x</p:attrName>
                                        </p:attrNameLst>
                                      </p:cBhvr>
                                      <p:tavLst>
                                        <p:tav tm="0">
                                          <p:val>
                                            <p:strVal val="1+#ppt_w/2"/>
                                          </p:val>
                                        </p:tav>
                                        <p:tav tm="100000">
                                          <p:val>
                                            <p:strVal val="#ppt_x"/>
                                          </p:val>
                                        </p:tav>
                                      </p:tavLst>
                                    </p:anim>
                                    <p:anim calcmode="lin" valueType="num">
                                      <p:cBhvr additive="base">
                                        <p:cTn id="16" dur="500" fill="hold"/>
                                        <p:tgtEl>
                                          <p:spTgt spid="13">
                                            <p:bg/>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nodePh="1">
                                  <p:stCondLst>
                                    <p:cond delay="0"/>
                                  </p:stCondLst>
                                  <p:endCondLst>
                                    <p:cond evt="begin" delay="0">
                                      <p:tn val="17"/>
                                    </p:cond>
                                  </p:endCondLst>
                                  <p:childTnLst>
                                    <p:set>
                                      <p:cBhvr>
                                        <p:cTn id="18" dur="1" fill="hold">
                                          <p:stCondLst>
                                            <p:cond delay="0"/>
                                          </p:stCondLst>
                                        </p:cTn>
                                        <p:tgtEl>
                                          <p:spTgt spid="13">
                                            <p:txEl>
                                              <p:pRg st="0" end="0"/>
                                            </p:txEl>
                                          </p:spTgt>
                                        </p:tgtEl>
                                        <p:attrNameLst>
                                          <p:attrName>style.visibility</p:attrName>
                                        </p:attrNameLst>
                                      </p:cBhvr>
                                      <p:to>
                                        <p:strVal val="visible"/>
                                      </p:to>
                                    </p:set>
                                    <p:anim calcmode="lin" valueType="num">
                                      <p:cBhvr additive="base">
                                        <p:cTn id="19"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3">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 calcmode="lin" valueType="num">
                                      <p:cBhvr additive="base">
                                        <p:cTn id="23"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9">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 calcmode="lin" valueType="num">
                                      <p:cBhvr additive="base">
                                        <p:cTn id="27" dur="500" fill="hold"/>
                                        <p:tgtEl>
                                          <p:spTgt spid="9">
                                            <p:txEl>
                                              <p:pRg st="1" end="1"/>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9">
                                            <p:txEl>
                                              <p:pRg st="1" end="1"/>
                                            </p:txEl>
                                          </p:spTgt>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 calcmode="lin" valueType="num">
                                      <p:cBhvr additive="base">
                                        <p:cTn id="31" dur="500" fill="hold"/>
                                        <p:tgtEl>
                                          <p:spTgt spid="9">
                                            <p:txEl>
                                              <p:pRg st="2" end="2"/>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9">
                                            <p:txEl>
                                              <p:pRg st="2" end="2"/>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
                                            <p:txEl>
                                              <p:pRg st="3" end="3"/>
                                            </p:txEl>
                                          </p:spTgt>
                                        </p:tgtEl>
                                        <p:attrNameLst>
                                          <p:attrName>style.visibility</p:attrName>
                                        </p:attrNameLst>
                                      </p:cBhvr>
                                      <p:to>
                                        <p:strVal val="visible"/>
                                      </p:to>
                                    </p:set>
                                    <p:anim calcmode="lin" valueType="num">
                                      <p:cBhvr additive="base">
                                        <p:cTn id="35" dur="500" fill="hold"/>
                                        <p:tgtEl>
                                          <p:spTgt spid="9">
                                            <p:txEl>
                                              <p:pRg st="3" end="3"/>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9">
                                            <p:txEl>
                                              <p:pRg st="3" end="3"/>
                                            </p:txEl>
                                          </p:spTgt>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
                                            <p:txEl>
                                              <p:pRg st="4" end="4"/>
                                            </p:txEl>
                                          </p:spTgt>
                                        </p:tgtEl>
                                        <p:attrNameLst>
                                          <p:attrName>style.visibility</p:attrName>
                                        </p:attrNameLst>
                                      </p:cBhvr>
                                      <p:to>
                                        <p:strVal val="visible"/>
                                      </p:to>
                                    </p:set>
                                    <p:anim calcmode="lin" valueType="num">
                                      <p:cBhvr additive="base">
                                        <p:cTn id="39" dur="500" fill="hold"/>
                                        <p:tgtEl>
                                          <p:spTgt spid="9">
                                            <p:txEl>
                                              <p:pRg st="4" end="4"/>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9">
                                            <p:txEl>
                                              <p:pRg st="4" end="4"/>
                                            </p:txEl>
                                          </p:spTgt>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
                                            <p:txEl>
                                              <p:pRg st="5" end="5"/>
                                            </p:txEl>
                                          </p:spTgt>
                                        </p:tgtEl>
                                        <p:attrNameLst>
                                          <p:attrName>style.visibility</p:attrName>
                                        </p:attrNameLst>
                                      </p:cBhvr>
                                      <p:to>
                                        <p:strVal val="visible"/>
                                      </p:to>
                                    </p:set>
                                    <p:anim calcmode="lin" valueType="num">
                                      <p:cBhvr additive="base">
                                        <p:cTn id="43" dur="500" fill="hold"/>
                                        <p:tgtEl>
                                          <p:spTgt spid="9">
                                            <p:txEl>
                                              <p:pRg st="5" end="5"/>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9">
                                            <p:txEl>
                                              <p:pRg st="5" end="5"/>
                                            </p:txEl>
                                          </p:spTgt>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
                                            <p:txEl>
                                              <p:pRg st="6" end="6"/>
                                            </p:txEl>
                                          </p:spTgt>
                                        </p:tgtEl>
                                        <p:attrNameLst>
                                          <p:attrName>style.visibility</p:attrName>
                                        </p:attrNameLst>
                                      </p:cBhvr>
                                      <p:to>
                                        <p:strVal val="visible"/>
                                      </p:to>
                                    </p:set>
                                    <p:anim calcmode="lin" valueType="num">
                                      <p:cBhvr additive="base">
                                        <p:cTn id="47" dur="500" fill="hold"/>
                                        <p:tgtEl>
                                          <p:spTgt spid="9">
                                            <p:txEl>
                                              <p:pRg st="6" end="6"/>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9">
                                            <p:txEl>
                                              <p:pRg st="6" end="6"/>
                                            </p:txEl>
                                          </p:spTgt>
                                        </p:tgtEl>
                                        <p:attrNameLst>
                                          <p:attrName>ppt_y</p:attrName>
                                        </p:attrNameLst>
                                      </p:cBhvr>
                                      <p:tavLst>
                                        <p:tav tm="0">
                                          <p:val>
                                            <p:strVal val="#ppt_y"/>
                                          </p:val>
                                        </p:tav>
                                        <p:tav tm="100000">
                                          <p:val>
                                            <p:strVal val="#ppt_y"/>
                                          </p:val>
                                        </p:tav>
                                      </p:tavLst>
                                    </p:anim>
                                  </p:childTnLst>
                                </p:cTn>
                              </p:par>
                              <p:par>
                                <p:cTn id="49" presetID="1" presetClass="entr" presetSubtype="0" fill="hold" nodeType="withEffect">
                                  <p:stCondLst>
                                    <p:cond delay="500"/>
                                  </p:stCondLst>
                                  <p:iterate type="lt">
                                    <p:tmAbs val="0"/>
                                  </p:iterate>
                                  <p:childTnLst>
                                    <p:set>
                                      <p:cBhvr>
                                        <p:cTn id="50" dur="1" fill="hold">
                                          <p:stCondLst>
                                            <p:cond delay="0"/>
                                          </p:stCondLst>
                                        </p:cTn>
                                        <p:tgtEl>
                                          <p:spTgt spid="5"/>
                                        </p:tgtEl>
                                        <p:attrNameLst>
                                          <p:attrName>style.visibility</p:attrName>
                                        </p:attrNameLst>
                                      </p:cBhvr>
                                      <p:to>
                                        <p:strVal val="visible"/>
                                      </p:to>
                                    </p:set>
                                  </p:childTnLst>
                                </p:cTn>
                              </p:par>
                              <p:par>
                                <p:cTn id="51" presetID="1" presetClass="entr" presetSubtype="0" fill="hold" grpId="0" nodeType="withEffect">
                                  <p:stCondLst>
                                    <p:cond delay="500"/>
                                  </p:stCondLst>
                                  <p:childTnLst>
                                    <p:set>
                                      <p:cBhvr>
                                        <p:cTn id="52" dur="1" fill="hold">
                                          <p:stCondLst>
                                            <p:cond delay="0"/>
                                          </p:stCondLst>
                                        </p:cTn>
                                        <p:tgtEl>
                                          <p:spTgt spid="14"/>
                                        </p:tgtEl>
                                        <p:attrNameLst>
                                          <p:attrName>style.visibility</p:attrName>
                                        </p:attrNameLst>
                                      </p:cBhvr>
                                      <p:to>
                                        <p:strVal val="visible"/>
                                      </p:to>
                                    </p:set>
                                  </p:childTnLst>
                                </p:cTn>
                              </p:par>
                              <p:par>
                                <p:cTn id="53" presetID="3" presetClass="emph" presetSubtype="2" fill="hold" nodeType="withEffect">
                                  <p:stCondLst>
                                    <p:cond delay="500"/>
                                  </p:stCondLst>
                                  <p:childTnLst>
                                    <p:animClr clrSpc="rgb">
                                      <p:cBhvr override="childStyle">
                                        <p:cTn id="54" dur="500" fill="hold"/>
                                        <p:tgtEl>
                                          <p:spTgt spid="9">
                                            <p:txEl>
                                              <p:pRg st="0" end="0"/>
                                            </p:txEl>
                                          </p:spTgt>
                                        </p:tgtEl>
                                        <p:attrNameLst>
                                          <p:attrName>style.color</p:attrName>
                                        </p:attrNameLst>
                                      </p:cBhvr>
                                      <p:to>
                                        <a:schemeClr val="tx1"/>
                                      </p:to>
                                    </p:animClr>
                                  </p:childTnLst>
                                </p:cTn>
                              </p:par>
                              <p:par>
                                <p:cTn id="55" presetID="3" presetClass="emph" presetSubtype="2" fill="hold" nodeType="withEffect">
                                  <p:stCondLst>
                                    <p:cond delay="500"/>
                                  </p:stCondLst>
                                  <p:childTnLst>
                                    <p:animClr clrSpc="rgb">
                                      <p:cBhvr override="childStyle">
                                        <p:cTn id="56" dur="1000" fill="hold"/>
                                        <p:tgtEl>
                                          <p:spTgt spid="9">
                                            <p:txEl>
                                              <p:pRg st="1" end="1"/>
                                            </p:txEl>
                                          </p:spTgt>
                                        </p:tgtEl>
                                        <p:attrNameLst>
                                          <p:attrName>style.color</p:attrName>
                                        </p:attrNameLst>
                                      </p:cBhvr>
                                      <p:to>
                                        <a:schemeClr val="tx1"/>
                                      </p:to>
                                    </p:animClr>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7"/>
                                        </p:tgtEl>
                                        <p:attrNameLst>
                                          <p:attrName>style.visibility</p:attrName>
                                        </p:attrNameLst>
                                      </p:cBhvr>
                                      <p:to>
                                        <p:strVal val="visible"/>
                                      </p:to>
                                    </p:set>
                                  </p:childTnLst>
                                </p:cTn>
                              </p:par>
                              <p:par>
                                <p:cTn id="63" presetID="3" presetClass="emph" presetSubtype="2" fill="hold" nodeType="withEffect">
                                  <p:stCondLst>
                                    <p:cond delay="0"/>
                                  </p:stCondLst>
                                  <p:childTnLst>
                                    <p:animClr clrSpc="rgb">
                                      <p:cBhvr override="childStyle">
                                        <p:cTn id="64" dur="500" fill="hold"/>
                                        <p:tgtEl>
                                          <p:spTgt spid="9">
                                            <p:txEl>
                                              <p:pRg st="2" end="2"/>
                                            </p:txEl>
                                          </p:spTgt>
                                        </p:tgtEl>
                                        <p:attrNameLst>
                                          <p:attrName>style.color</p:attrName>
                                        </p:attrNameLst>
                                      </p:cBhvr>
                                      <p:to>
                                        <a:schemeClr val="tx1"/>
                                      </p:to>
                                    </p:animClr>
                                  </p:childTnLst>
                                </p:cTn>
                              </p:par>
                              <p:par>
                                <p:cTn id="65" presetID="3" presetClass="emph" presetSubtype="2" fill="hold" nodeType="withEffect">
                                  <p:stCondLst>
                                    <p:cond delay="0"/>
                                  </p:stCondLst>
                                  <p:childTnLst>
                                    <p:animClr clrSpc="rgb">
                                      <p:cBhvr override="childStyle">
                                        <p:cTn id="66" dur="1000" fill="hold"/>
                                        <p:tgtEl>
                                          <p:spTgt spid="9">
                                            <p:txEl>
                                              <p:pRg st="3" end="3"/>
                                            </p:txEl>
                                          </p:spTgt>
                                        </p:tgtEl>
                                        <p:attrNameLst>
                                          <p:attrName>style.color</p:attrName>
                                        </p:attrNameLst>
                                      </p:cBhvr>
                                      <p:to>
                                        <a:schemeClr val="tx1"/>
                                      </p:to>
                                    </p:animClr>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7"/>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6"/>
                                        </p:tgtEl>
                                        <p:attrNameLst>
                                          <p:attrName>style.visibility</p:attrName>
                                        </p:attrNameLst>
                                      </p:cBhvr>
                                      <p:to>
                                        <p:strVal val="visible"/>
                                      </p:to>
                                    </p:set>
                                  </p:childTnLst>
                                </p:cTn>
                              </p:par>
                              <p:par>
                                <p:cTn id="73" presetID="3" presetClass="emph" presetSubtype="2" fill="hold" nodeType="withEffect">
                                  <p:stCondLst>
                                    <p:cond delay="0"/>
                                  </p:stCondLst>
                                  <p:childTnLst>
                                    <p:animClr clrSpc="rgb">
                                      <p:cBhvr override="childStyle">
                                        <p:cTn id="74" dur="500" fill="hold"/>
                                        <p:tgtEl>
                                          <p:spTgt spid="9">
                                            <p:txEl>
                                              <p:pRg st="4" end="4"/>
                                            </p:txEl>
                                          </p:spTgt>
                                        </p:tgtEl>
                                        <p:attrNameLst>
                                          <p:attrName>style.color</p:attrName>
                                        </p:attrNameLst>
                                      </p:cBhvr>
                                      <p:to>
                                        <a:schemeClr val="tx1"/>
                                      </p:to>
                                    </p:animClr>
                                  </p:childTnLst>
                                </p:cTn>
                              </p:par>
                              <p:par>
                                <p:cTn id="75" presetID="3" presetClass="emph" presetSubtype="2" fill="hold" nodeType="withEffect">
                                  <p:stCondLst>
                                    <p:cond delay="0"/>
                                  </p:stCondLst>
                                  <p:childTnLst>
                                    <p:animClr clrSpc="rgb">
                                      <p:cBhvr override="childStyle">
                                        <p:cTn id="76" dur="1000" fill="hold"/>
                                        <p:tgtEl>
                                          <p:spTgt spid="9">
                                            <p:txEl>
                                              <p:pRg st="5" end="5"/>
                                            </p:txEl>
                                          </p:spTgt>
                                        </p:tgtEl>
                                        <p:attrNameLst>
                                          <p:attrName>style.color</p:attrName>
                                        </p:attrNameLst>
                                      </p:cBhvr>
                                      <p:to>
                                        <a:schemeClr val="tx1"/>
                                      </p:to>
                                    </p:animClr>
                                  </p:childTnLst>
                                </p:cTn>
                              </p:par>
                              <p:par>
                                <p:cTn id="77" presetID="3" presetClass="emph" presetSubtype="2" fill="hold" nodeType="withEffect">
                                  <p:stCondLst>
                                    <p:cond delay="0"/>
                                  </p:stCondLst>
                                  <p:childTnLst>
                                    <p:animClr clrSpc="rgb">
                                      <p:cBhvr override="childStyle">
                                        <p:cTn id="78" dur="1500" fill="hold"/>
                                        <p:tgtEl>
                                          <p:spTgt spid="9">
                                            <p:txEl>
                                              <p:pRg st="6" end="6"/>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allAtOnce" animBg="1"/>
      <p:bldP spid="14" grpId="0" animBg="1"/>
      <p:bldP spid="15" grpId="0" animBg="1"/>
      <p:bldP spid="17" grpId="0" animBg="1"/>
      <p:bldP spid="9" grpId="0" uiExpand="1" build="allAtOnce" animBg="1"/>
    </p:bldLst>
  </p:timing>
</p:sld>
</file>

<file path=ppt/theme/theme1.xml><?xml version="1.0" encoding="utf-8"?>
<a:theme xmlns:a="http://schemas.openxmlformats.org/drawingml/2006/main" name="mitrebriefing">
  <a:themeElements>
    <a:clrScheme name="">
      <a:dk1>
        <a:srgbClr val="000000"/>
      </a:dk1>
      <a:lt1>
        <a:srgbClr val="FFFFFF"/>
      </a:lt1>
      <a:dk2>
        <a:srgbClr val="003399"/>
      </a:dk2>
      <a:lt2>
        <a:srgbClr val="808080"/>
      </a:lt2>
      <a:accent1>
        <a:srgbClr val="FFCC99"/>
      </a:accent1>
      <a:accent2>
        <a:srgbClr val="FF9999"/>
      </a:accent2>
      <a:accent3>
        <a:srgbClr val="FFFFFF"/>
      </a:accent3>
      <a:accent4>
        <a:srgbClr val="000000"/>
      </a:accent4>
      <a:accent5>
        <a:srgbClr val="FFE2CA"/>
      </a:accent5>
      <a:accent6>
        <a:srgbClr val="E78A8A"/>
      </a:accent6>
      <a:hlink>
        <a:srgbClr val="0000FF"/>
      </a:hlink>
      <a:folHlink>
        <a:srgbClr val="990099"/>
      </a:folHlink>
    </a:clrScheme>
    <a:fontScheme name="mitrebriefing">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CC99"/>
        </a:solidFill>
        <a:ln w="12700" cap="flat" cmpd="sng" algn="ctr">
          <a:solidFill>
            <a:srgbClr val="00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ts val="2500"/>
          </a:lnSpc>
          <a:spcBef>
            <a:spcPct val="0"/>
          </a:spcBef>
          <a:spcAft>
            <a:spcPts val="1000"/>
          </a:spcAft>
          <a:buClr>
            <a:srgbClr val="FDAA03"/>
          </a:buClr>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CC99"/>
        </a:solidFill>
        <a:ln w="12700" cap="flat" cmpd="sng" algn="ctr">
          <a:solidFill>
            <a:srgbClr val="00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ts val="2500"/>
          </a:lnSpc>
          <a:spcBef>
            <a:spcPct val="0"/>
          </a:spcBef>
          <a:spcAft>
            <a:spcPts val="1000"/>
          </a:spcAft>
          <a:buClr>
            <a:srgbClr val="FDAA03"/>
          </a:buClr>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mitrebriefing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trebriefing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trebriefing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trebriefing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trebriefing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trebriefing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trebriefing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mitrebriefing 8">
        <a:dk1>
          <a:srgbClr val="000000"/>
        </a:dk1>
        <a:lt1>
          <a:srgbClr val="FFFFFF"/>
        </a:lt1>
        <a:dk2>
          <a:srgbClr val="000000"/>
        </a:dk2>
        <a:lt2>
          <a:srgbClr val="808080"/>
        </a:lt2>
        <a:accent1>
          <a:srgbClr val="FFFFCC"/>
        </a:accent1>
        <a:accent2>
          <a:srgbClr val="99CCFF"/>
        </a:accent2>
        <a:accent3>
          <a:srgbClr val="FFFFFF"/>
        </a:accent3>
        <a:accent4>
          <a:srgbClr val="000000"/>
        </a:accent4>
        <a:accent5>
          <a:srgbClr val="FFFFE2"/>
        </a:accent5>
        <a:accent6>
          <a:srgbClr val="8AB9E7"/>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_xmlsignatures/_rels/origin.sigs.rels><?xml version="1.0" encoding="UTF-8" standalone="yes"?>
<Relationships xmlns="http://schemas.openxmlformats.org/package/2006/relationships"><Relationship Id="rId1" Type="http://schemas.openxmlformats.org/package/2006/relationships/digital-signature/signature" Target="sig1.xml"/></Relationships>
</file>

<file path=_xmlsignatures/sig1.xml><?xml version="1.0" encoding="utf-8"?>
<Signature xmlns="http://www.w3.org/2000/09/xmldsig#" Id="idPackageSignature">
  <SignedInfo>
    <CanonicalizationMethod Algorithm="http://www.w3.org/TR/2001/REC-xml-c14n-20010315"/>
    <SignatureMethod Algorithm="http://www.w3.org/2000/09/xmldsig#rsa-sha1"/>
    <Reference URI="#idPackageObject" Type="http://www.w3.org/2000/09/xmldsig#Object">
      <DigestMethod Algorithm="http://www.w3.org/2000/09/xmldsig#sha1"/>
      <DigestValue>lADQMHhM+sDJlnEfNR6S/8/rHmE=</DigestValue>
    </Reference>
    <Reference URI="#idOfficeObject" Type="http://www.w3.org/2000/09/xmldsig#Object">
      <DigestMethod Algorithm="http://www.w3.org/2000/09/xmldsig#sha1"/>
      <DigestValue>2enEqZlZ+KPBQT1pzu1tsqt8Bk8=</DigestValue>
    </Reference>
  </SignedInfo>
  <SignatureValue>
    dyKxbQgzm0XNLWBEJmLyyt3W+nwZsSigGxJCpRXXp8bspf+YiIuiJExq+P+iOinZU6StMPXu
    AFn03FPwlKH4wwKUf0t7PCiTrhmAcLJ/+qGkZ+N/LgxpWOKdWI/RDh+jPa1daiIUdsFQ6AXH
    YR82JemfLSMlX53EY+jZtE7pkIA=
  </SignatureValue>
  <KeyInfo>
    <KeyValue>
      <RSAKeyValue>
        <Modulus>
            xScuAaxcNd9fguszEuwXVUmN0XH6AAVUuR+sHhp0JlxDEn8i28oxP2IMUOwXYqbmDxsZGgbT
            q426m0ieiFErjs0Hbf+HMb2mtTb8FAZqjq855JIPxuqSbC9Te/NHqcVio6kLML4XKJtV55CW
            aJQTgUi3x7mX7vKttIxRgmF1uB0=
          </Modulus>
        <Exponent>AQAB</Exponent>
      </RSAKeyValue>
    </KeyValue>
    <X509Data>
      <X509Certificate>
          MIID9TCCA16gAwIBAgIDCzOPMA0GCSqGSIb3DQEBBQUAMFcxCzAJBgNVBAYTAlVTMRgwFgYD
          VQQKEw9VLlMuIEdvdmVybm1lbnQxDDAKBgNVBAsTA0RvRDEMMAoGA1UECxMDUEtJMRIwEAYD
          VQQDEwlET0QgQ0EtMTUwHhcNMDcxMTE5MDAwMDAwWhcNMDgwOTMwMjM1OTU5WjCBiDELMAkG
          A1UEBhMCVVMxGDAWBgNVBAoTD1UuUy4gR292ZXJubWVudDEMMAoGA1UECxMDRG9EMQwwCgYD
          VQQLEwNQS0kxEzARBgNVBAsTCkNPTlRSQUNUT1IxLjAsBgNVBAMTJUhPU01FUi5DSFJJU1RP
          UEhFUi5NSUNIQUVMLjExMzY0NzU5MTIwgZ8wDQYJKoZIhvcNAQEBBQADgY0AMIGJAoGBAMUn
          LgGsXDXfX4LrMxLsF1VJjdFx+gAFVLkfrB4adCZcQxJ/ItvKMT9iDFDsF2Km5g8bGRoG06uN
          uptInohRK47NB23/hzG9prU2/BQGao6vOeSSD8bqkmwvU3vzR6nFYqOpCzC+FyibVeeQlmiU
          E4FIt8e5l+7yrbSMUYJhdbgdAgMBAAGjggGbMIIBlzAOBgNVHQ8BAf8EBAMCBsAwHwYDVR0j
          BBgwFoAUaIAReBkN7u3zZUmOACLsUo66BM4wHQYDVR0OBBYEFHEiaNaVuObSlsexwq8/gmXN
          Dol5MBYGA1UdIAQPMA0wCwYJYIZIAWUCAQsJMIHFBgNVHR8Egb0wgbowLKAqoCiGJmh0dHA6
          Ly9jcmwuZGlzYS5taWwvZ2V0Y3JsP0RPRCUyMENBLTE1MIGJoIGGoIGDhoGAbGRhcDovL2Ny
          bC5nZHMuZGlzYS5taWwvY24lM2REb0QlMjBDQS0xNSUyY291JTNkUEtJJTJjb3UlM2REb0Ql
          MmNvJTNkVS5TLiUyMEdvdmVybm1lbnQlMmNjJTNkVVM/Y2VydGlmaWNhdGVSZXZvY2F0aW9u
          TGlzdDtiaW5hcnkwZQYIKwYBBQUHAQEEWTBXMDMGCCsGAQUFBzAChidodHRwOi8vY3JsLmRp
          c2EubWlsL2dldHNpZ24/RE9EJTIwQ0EtMTUwIAYIKwYBBQUHMAGGFGh0dHA6Ly9vY3NwLmRp
          c2EubWlsMA0GCSqGSIb3DQEBBQUAA4GBAHURGqh7n24PNms2sNBGS/JJEEnIiPWJXGjq63xJ
          KYHJUFkBuoRfWWL5TJakFJ3tyOmWF0w3FvwWF4JEIGtoIP6MlELL7IuuVh+rzBCxYisOYnD1
          aRpOXniOsPLB9MZeLJXAXdjpEDb79m/Ms6XkVAikqct8ik5M4p9JiVI3hRaR
        </X509Certificate>
    </X509Data>
  </KeyInfo>
  <Object xmlns:mdssi="http://schemas.openxmlformats.org/package/2006/digital-signature" Id="idPackageObject">
    <Manifest>
      <Reference URI="/_rels/.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zU3xVjYU7a1ax8o9OQBgdxm5bvU=</DigestValue>
      </Reference>
      <Reference URI="/ppt/_rels/presentation.xml.rels?ContentType=application/vnd.openxmlformats-package.relationships+xml">
        <Transforms>
          <Transform Algorithm="http://schemas.openxmlformats.org/package/2006/RelationshipTransform">
            <mdssi:RelationshipReference SourceId="rId8"/>
            <mdssi:RelationshipReference SourceId="rId13"/>
            <mdssi:RelationshipReference SourceId="rId18"/>
            <mdssi:RelationshipReference SourceId="rId3"/>
            <mdssi:RelationshipReference SourceId="rId21"/>
            <mdssi:RelationshipReference SourceId="rId7"/>
            <mdssi:RelationshipReference SourceId="rId12"/>
            <mdssi:RelationshipReference SourceId="rId17"/>
            <mdssi:RelationshipReference SourceId="rId25"/>
            <mdssi:RelationshipReference SourceId="rId2"/>
            <mdssi:RelationshipReference SourceId="rId16"/>
            <mdssi:RelationshipReference SourceId="rId20"/>
            <mdssi:RelationshipReference SourceId="rId29"/>
            <mdssi:RelationshipReference SourceId="rId1"/>
            <mdssi:RelationshipReference SourceId="rId6"/>
            <mdssi:RelationshipReference SourceId="rId11"/>
            <mdssi:RelationshipReference SourceId="rId24"/>
            <mdssi:RelationshipReference SourceId="rId5"/>
            <mdssi:RelationshipReference SourceId="rId15"/>
            <mdssi:RelationshipReference SourceId="rId23"/>
            <mdssi:RelationshipReference SourceId="rId28"/>
            <mdssi:RelationshipReference SourceId="rId10"/>
            <mdssi:RelationshipReference SourceId="rId19"/>
            <mdssi:RelationshipReference SourceId="rId4"/>
            <mdssi:RelationshipReference SourceId="rId9"/>
            <mdssi:RelationshipReference SourceId="rId14"/>
            <mdssi:RelationshipReference SourceId="rId22"/>
          </Transform>
          <Transform Algorithm="http://www.w3.org/TR/2001/REC-xml-c14n-20010315"/>
        </Transforms>
        <DigestMethod Algorithm="http://www.w3.org/2000/09/xmldsig#sha1"/>
        <DigestValue>gIeoSj+7nRNQ7oXrGhtGpA0RG0c=</DigestValue>
      </Reference>
      <Reference URI="/ppt/diagrams/colors1.xml?ContentType=application/vnd.openxmlformats-officedocument.drawingml.diagramColors+xml">
        <DigestMethod Algorithm="http://www.w3.org/2000/09/xmldsig#sha1"/>
        <DigestValue>e2XzgVN6DrsPfYd7cT7ujkAZj70=</DigestValue>
      </Reference>
      <Reference URI="/ppt/diagrams/colors2.xml?ContentType=application/vnd.openxmlformats-officedocument.drawingml.diagramColors+xml">
        <DigestMethod Algorithm="http://www.w3.org/2000/09/xmldsig#sha1"/>
        <DigestValue>4Oo/0B1R+uAwrL9OgbL+MLVqBk0=</DigestValue>
      </Reference>
      <Reference URI="/ppt/diagrams/data1.xml?ContentType=application/vnd.openxmlformats-officedocument.drawingml.diagramData+xml">
        <DigestMethod Algorithm="http://www.w3.org/2000/09/xmldsig#sha1"/>
        <DigestValue>eRmTAnm5W+R8ZAYWTqEcEjVnzz0=</DigestValue>
      </Reference>
      <Reference URI="/ppt/diagrams/data2.xml?ContentType=application/vnd.openxmlformats-officedocument.drawingml.diagramData+xml">
        <DigestMethod Algorithm="http://www.w3.org/2000/09/xmldsig#sha1"/>
        <DigestValue>vtpdtJI5LeDBEdYQ9znlRB21xUQ=</DigestValue>
      </Reference>
      <Reference URI="/ppt/diagrams/layout1.xml?ContentType=application/vnd.openxmlformats-officedocument.drawingml.diagramLayout+xml">
        <DigestMethod Algorithm="http://www.w3.org/2000/09/xmldsig#sha1"/>
        <DigestValue>mQOrnriYEqwgLpeWXmj+TA3C7Lg=</DigestValue>
      </Reference>
      <Reference URI="/ppt/diagrams/layout2.xml?ContentType=application/vnd.openxmlformats-officedocument.drawingml.diagramLayout+xml">
        <DigestMethod Algorithm="http://www.w3.org/2000/09/xmldsig#sha1"/>
        <DigestValue>2QMadBF7jy0qHt9d3yb3Xl3YXu4=</DigestValue>
      </Reference>
      <Reference URI="/ppt/diagrams/quickStyle1.xml?ContentType=application/vnd.openxmlformats-officedocument.drawingml.diagramStyle+xml">
        <DigestMethod Algorithm="http://www.w3.org/2000/09/xmldsig#sha1"/>
        <DigestValue>Yl9D2e3Pqv/cuoS8yOFTPwSjfE0=</DigestValue>
      </Reference>
      <Reference URI="/ppt/diagrams/quickStyle2.xml?ContentType=application/vnd.openxmlformats-officedocument.drawingml.diagramStyle+xml">
        <DigestMethod Algorithm="http://www.w3.org/2000/09/xmldsig#sha1"/>
        <DigestValue>ySmcYlvOjNd9jPniZAxyjrD9DfU=</DigestValue>
      </Reference>
      <Reference URI="/ppt/drawings/_rels/vmlDrawing1.v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19osWltDmoeWvS69g8IaIL91VUM=</DigestValue>
      </Reference>
      <Reference URI="/ppt/drawings/vmlDrawing1.vml?ContentType=application/vnd.openxmlformats-officedocument.vmlDrawing">
        <DigestMethod Algorithm="http://www.w3.org/2000/09/xmldsig#sha1"/>
        <DigestValue>JuQRiDtTTSxPi2Sm2NNQUHKLSW0=</DigestValue>
      </Reference>
      <Reference URI="/ppt/handoutMasters/_rels/handoutMaster1.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OdhT0K1k8Q08a7bRarF9Zp2L0MQ=</DigestValue>
      </Reference>
      <Reference URI="/ppt/handoutMasters/handoutMaster1.xml?ContentType=application/vnd.openxmlformats-officedocument.presentationml.handoutMaster+xml">
        <DigestMethod Algorithm="http://www.w3.org/2000/09/xmldsig#sha1"/>
        <DigestValue>zCgSnIGp7TKqPx9cP+whYYHK8a4=</DigestValue>
      </Reference>
      <Reference URI="/ppt/media/image1.jpeg?ContentType=image/jpeg">
        <DigestMethod Algorithm="http://www.w3.org/2000/09/xmldsig#sha1"/>
        <DigestValue>7nO6iwnNTolodKAzL/JLiQ5AVfQ=</DigestValue>
      </Reference>
      <Reference URI="/ppt/media/image10.png?ContentType=image/png">
        <DigestMethod Algorithm="http://www.w3.org/2000/09/xmldsig#sha1"/>
        <DigestValue>reeRJGGaMPzoo4aLIuahsktGDps=</DigestValue>
      </Reference>
      <Reference URI="/ppt/media/image11.png?ContentType=image/png">
        <DigestMethod Algorithm="http://www.w3.org/2000/09/xmldsig#sha1"/>
        <DigestValue>cXlYRKsh+ksuvIfboS/g0jwCuL0=</DigestValue>
      </Reference>
      <Reference URI="/ppt/media/image12.png?ContentType=image/png">
        <DigestMethod Algorithm="http://www.w3.org/2000/09/xmldsig#sha1"/>
        <DigestValue>Vg02JLcKHl2Z+lGSSQLLEbO3Yi0=</DigestValue>
      </Reference>
      <Reference URI="/ppt/media/image13.png?ContentType=image/png">
        <DigestMethod Algorithm="http://www.w3.org/2000/09/xmldsig#sha1"/>
        <DigestValue>jE114NQwzemSY/p6OX1ZNYANo5g=</DigestValue>
      </Reference>
      <Reference URI="/ppt/media/image14.png?ContentType=image/png">
        <DigestMethod Algorithm="http://www.w3.org/2000/09/xmldsig#sha1"/>
        <DigestValue>W85hrcN9ichAaV+XueTf7UBaX0o=</DigestValue>
      </Reference>
      <Reference URI="/ppt/media/image15.png?ContentType=image/png">
        <DigestMethod Algorithm="http://www.w3.org/2000/09/xmldsig#sha1"/>
        <DigestValue>BayNYjSJkXhUpH0U5GEO/DhFHHI=</DigestValue>
      </Reference>
      <Reference URI="/ppt/media/image16.png?ContentType=image/png">
        <DigestMethod Algorithm="http://www.w3.org/2000/09/xmldsig#sha1"/>
        <DigestValue>beT8vxgHoG46ZlwxKoaER93oXIk=</DigestValue>
      </Reference>
      <Reference URI="/ppt/media/image17.png?ContentType=image/png">
        <DigestMethod Algorithm="http://www.w3.org/2000/09/xmldsig#sha1"/>
        <DigestValue>PT+bXNRty/brPJH8F6vpLuJSh2I=</DigestValue>
      </Reference>
      <Reference URI="/ppt/media/image18.tiff?ContentType=image/tiff">
        <DigestMethod Algorithm="http://www.w3.org/2000/09/xmldsig#sha1"/>
        <DigestValue>NqB6AOEQ+NXOSw+r1d1hLS++vzA=</DigestValue>
      </Reference>
      <Reference URI="/ppt/media/image19.tiff?ContentType=image/tiff">
        <DigestMethod Algorithm="http://www.w3.org/2000/09/xmldsig#sha1"/>
        <DigestValue>GQ+5Pa0DpBu7Kjz45GQS8iZmS/0=</DigestValue>
      </Reference>
      <Reference URI="/ppt/media/image2.jpeg?ContentType=image/jpeg">
        <DigestMethod Algorithm="http://www.w3.org/2000/09/xmldsig#sha1"/>
        <DigestValue>8t6uCiO7usSp6DB25sjfLSFqzKo=</DigestValue>
      </Reference>
      <Reference URI="/ppt/media/image20.tiff?ContentType=image/tiff">
        <DigestMethod Algorithm="http://www.w3.org/2000/09/xmldsig#sha1"/>
        <DigestValue>Nq3TV6XJ2w0dmpMk7elrZa0dGcY=</DigestValue>
      </Reference>
      <Reference URI="/ppt/media/image21.png?ContentType=image/png">
        <DigestMethod Algorithm="http://www.w3.org/2000/09/xmldsig#sha1"/>
        <DigestValue>mBWN+uMjo3zkb8QASrIJOAFgFlY=</DigestValue>
      </Reference>
      <Reference URI="/ppt/media/image22.tiff?ContentType=image/tiff">
        <DigestMethod Algorithm="http://www.w3.org/2000/09/xmldsig#sha1"/>
        <DigestValue>JGGsSA1iMDW6flMAqfkvVV1e2g8=</DigestValue>
      </Reference>
      <Reference URI="/ppt/media/image23.png?ContentType=image/png">
        <DigestMethod Algorithm="http://www.w3.org/2000/09/xmldsig#sha1"/>
        <DigestValue>79I3GxQckOImMaunYg9ttE93HhY=</DigestValue>
      </Reference>
      <Reference URI="/ppt/media/image24.png?ContentType=image/png">
        <DigestMethod Algorithm="http://www.w3.org/2000/09/xmldsig#sha1"/>
        <DigestValue>T9cGQ1xnUT0XT1qov49EtDtTlB4=</DigestValue>
      </Reference>
      <Reference URI="/ppt/media/image25.png?ContentType=image/png">
        <DigestMethod Algorithm="http://www.w3.org/2000/09/xmldsig#sha1"/>
        <DigestValue>ElkXRoBgzbykfx3kra4jopOTwPg=</DigestValue>
      </Reference>
      <Reference URI="/ppt/media/image26.png?ContentType=image/png">
        <DigestMethod Algorithm="http://www.w3.org/2000/09/xmldsig#sha1"/>
        <DigestValue>oltm1ghPO4omDM+Wogfk0/N4dvQ=</DigestValue>
      </Reference>
      <Reference URI="/ppt/media/image27.png?ContentType=image/png">
        <DigestMethod Algorithm="http://www.w3.org/2000/09/xmldsig#sha1"/>
        <DigestValue>DokSqpjQ3M8fpeH7zdK2AASF5Qs=</DigestValue>
      </Reference>
      <Reference URI="/ppt/media/image28.png?ContentType=image/png">
        <DigestMethod Algorithm="http://www.w3.org/2000/09/xmldsig#sha1"/>
        <DigestValue>8ghcL4MRw9SotimDYljCU/eJLXI=</DigestValue>
      </Reference>
      <Reference URI="/ppt/media/image29.png?ContentType=image/png">
        <DigestMethod Algorithm="http://www.w3.org/2000/09/xmldsig#sha1"/>
        <DigestValue>hl37kU11n2iprTvWk/P0vyi1bb8=</DigestValue>
      </Reference>
      <Reference URI="/ppt/media/image3.tiff?ContentType=image/tiff">
        <DigestMethod Algorithm="http://www.w3.org/2000/09/xmldsig#sha1"/>
        <DigestValue>1cJ/rfy25GzMO9QG1V5auD80gGs=</DigestValue>
      </Reference>
      <Reference URI="/ppt/media/image30.png?ContentType=image/png">
        <DigestMethod Algorithm="http://www.w3.org/2000/09/xmldsig#sha1"/>
        <DigestValue>+taEJs3oN4L2n9lDYyCJHy4lXCw=</DigestValue>
      </Reference>
      <Reference URI="/ppt/media/image31.png?ContentType=image/png">
        <DigestMethod Algorithm="http://www.w3.org/2000/09/xmldsig#sha1"/>
        <DigestValue>CXkXzen+EAKNMhgX2yJPgmSmzd4=</DigestValue>
      </Reference>
      <Reference URI="/ppt/media/image4.tiff?ContentType=image/tiff">
        <DigestMethod Algorithm="http://www.w3.org/2000/09/xmldsig#sha1"/>
        <DigestValue>4rqR2FbGMc0oSUB1+x9svrJlHVw=</DigestValue>
      </Reference>
      <Reference URI="/ppt/media/image5.tiff?ContentType=image/tiff">
        <DigestMethod Algorithm="http://www.w3.org/2000/09/xmldsig#sha1"/>
        <DigestValue>iyezWvW2hw/wunMCXC1FGO0J6pw=</DigestValue>
      </Reference>
      <Reference URI="/ppt/media/image6.tiff?ContentType=image/tiff">
        <DigestMethod Algorithm="http://www.w3.org/2000/09/xmldsig#sha1"/>
        <DigestValue>AdAQLzf+BkUOtFMJ1J/n7mwzRZ0=</DigestValue>
      </Reference>
      <Reference URI="/ppt/media/image7.tiff?ContentType=image/tiff">
        <DigestMethod Algorithm="http://www.w3.org/2000/09/xmldsig#sha1"/>
        <DigestValue>RP9KCPhcJnU+52QQ+yTTBWmTjec=</DigestValue>
      </Reference>
      <Reference URI="/ppt/media/image8.png?ContentType=image/png">
        <DigestMethod Algorithm="http://www.w3.org/2000/09/xmldsig#sha1"/>
        <DigestValue>z8cpQDgg8VU9BNXQi59maCpxnA4=</DigestValue>
      </Reference>
      <Reference URI="/ppt/media/image9.png?ContentType=image/png">
        <DigestMethod Algorithm="http://www.w3.org/2000/09/xmldsig#sha1"/>
        <DigestValue>fq/6WL7zOXGbI6y70zZgfbrD6vY=</DigestValue>
      </Reference>
      <Reference URI="/ppt/notesMasters/_rels/notesMaster1.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UK+aZXLskzfb720BpdJb+pH62O8=</DigestValue>
      </Reference>
      <Reference URI="/ppt/notesMasters/notesMaster1.xml?ContentType=application/vnd.openxmlformats-officedocument.presentationml.notesMaster+xml">
        <DigestMethod Algorithm="http://www.w3.org/2000/09/xmldsig#sha1"/>
        <DigestValue>29K0c9XEw0rzou0aSleyGplwN/E=</DigestValue>
      </Reference>
      <Reference URI="/ppt/notesSlides/_rels/notesSlide1.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Sw6phtcjtO33d7N2KiU6tZ4Rxmk=</DigestValue>
      </Reference>
      <Reference URI="/ppt/notesSlides/_rels/notesSlide2.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fQlpZZ3Qdh692oTyEsFludkYjA0=</DigestValue>
      </Reference>
      <Reference URI="/ppt/notesSlides/_rels/notesSlide3.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tOFZhLkPi+sOA8h7Onmxua+YXYA=</DigestValue>
      </Reference>
      <Reference URI="/ppt/notesSlides/_rels/notesSlide4.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wmO25OC3dfmPFgAKMuSD8+huPcU=</DigestValue>
      </Reference>
      <Reference URI="/ppt/notesSlides/_rels/notesSlide5.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IYBUh88vPVkCUORZ3/TL2yRj0J4=</DigestValue>
      </Reference>
      <Reference URI="/ppt/notesSlides/_rels/notesSlide6.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zzEUcAU6Y6OxhKn6ALU4/wCBRNs=</DigestValue>
      </Reference>
      <Reference URI="/ppt/notesSlides/_rels/notesSlide7.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F+2HNF+bIHKh/M5N34w5TT/9M98=</DigestValue>
      </Reference>
      <Reference URI="/ppt/notesSlides/notesSlide1.xml?ContentType=application/vnd.openxmlformats-officedocument.presentationml.notesSlide+xml">
        <DigestMethod Algorithm="http://www.w3.org/2000/09/xmldsig#sha1"/>
        <DigestValue>xIaMlZ9H6ApPCBaHl8z2X2kr7XI=</DigestValue>
      </Reference>
      <Reference URI="/ppt/notesSlides/notesSlide2.xml?ContentType=application/vnd.openxmlformats-officedocument.presentationml.notesSlide+xml">
        <DigestMethod Algorithm="http://www.w3.org/2000/09/xmldsig#sha1"/>
        <DigestValue>GnR/odtbFI0fgCpO1gcHZmdIn0E=</DigestValue>
      </Reference>
      <Reference URI="/ppt/notesSlides/notesSlide3.xml?ContentType=application/vnd.openxmlformats-officedocument.presentationml.notesSlide+xml">
        <DigestMethod Algorithm="http://www.w3.org/2000/09/xmldsig#sha1"/>
        <DigestValue>zbWKe3gtPqEIR4f1dS30FUyNZzQ=</DigestValue>
      </Reference>
      <Reference URI="/ppt/notesSlides/notesSlide4.xml?ContentType=application/vnd.openxmlformats-officedocument.presentationml.notesSlide+xml">
        <DigestMethod Algorithm="http://www.w3.org/2000/09/xmldsig#sha1"/>
        <DigestValue>ABdEEH5nwutlPO+IKEf7mGJIXJw=</DigestValue>
      </Reference>
      <Reference URI="/ppt/notesSlides/notesSlide5.xml?ContentType=application/vnd.openxmlformats-officedocument.presentationml.notesSlide+xml">
        <DigestMethod Algorithm="http://www.w3.org/2000/09/xmldsig#sha1"/>
        <DigestValue>MN60+WOfKO4T7L9EGc+BLaxdEwE=</DigestValue>
      </Reference>
      <Reference URI="/ppt/notesSlides/notesSlide6.xml?ContentType=application/vnd.openxmlformats-officedocument.presentationml.notesSlide+xml">
        <DigestMethod Algorithm="http://www.w3.org/2000/09/xmldsig#sha1"/>
        <DigestValue>ZY7wwzr+oxxuJ8ZPO0VXXTEPP40=</DigestValue>
      </Reference>
      <Reference URI="/ppt/notesSlides/notesSlide7.xml?ContentType=application/vnd.openxmlformats-officedocument.presentationml.notesSlide+xml">
        <DigestMethod Algorithm="http://www.w3.org/2000/09/xmldsig#sha1"/>
        <DigestValue>GdmK5vy1qbRvRbO7hFrX8L62+0Q=</DigestValue>
      </Reference>
      <Reference URI="/ppt/presentation.xml?ContentType=application/vnd.openxmlformats-officedocument.presentationml.presentation.main+xml">
        <DigestMethod Algorithm="http://www.w3.org/2000/09/xmldsig#sha1"/>
        <DigestValue>ArW90ZJ9907qFhjNkgCyh0nzDes=</DigestValue>
      </Reference>
      <Reference URI="/ppt/slideLayouts/_rels/slideLayout1.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pjBSXJ8ZHEUyOkfjVJsCfQF7r6I=</DigestValue>
      </Reference>
      <Reference URI="/ppt/slideLayouts/_rels/slideLayout10.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dYByJLKRFpilzHfDpCCztlNdVng=</DigestValue>
      </Reference>
      <Reference URI="/ppt/slideLayouts/_rels/slideLayout11.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dYByJLKRFpilzHfDpCCztlNdVng=</DigestValue>
      </Reference>
      <Reference URI="/ppt/slideLayouts/_rels/slideLayout2.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dYByJLKRFpilzHfDpCCztlNdVng=</DigestValue>
      </Reference>
      <Reference URI="/ppt/slideLayouts/_rels/slideLayout3.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dYByJLKRFpilzHfDpCCztlNdVng=</DigestValue>
      </Reference>
      <Reference URI="/ppt/slideLayouts/_rels/slideLayout4.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dYByJLKRFpilzHfDpCCztlNdVng=</DigestValue>
      </Reference>
      <Reference URI="/ppt/slideLayouts/_rels/slideLayout5.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dYByJLKRFpilzHfDpCCztlNdVng=</DigestValue>
      </Reference>
      <Reference URI="/ppt/slideLayouts/_rels/slideLayout6.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dYByJLKRFpilzHfDpCCztlNdVng=</DigestValue>
      </Reference>
      <Reference URI="/ppt/slideLayouts/_rels/slideLayout7.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dYByJLKRFpilzHfDpCCztlNdVng=</DigestValue>
      </Reference>
      <Reference URI="/ppt/slideLayouts/_rels/slideLayout8.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dYByJLKRFpilzHfDpCCztlNdVng=</DigestValue>
      </Reference>
      <Reference URI="/ppt/slideLayouts/_rels/slideLayout9.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dYByJLKRFpilzHfDpCCztlNdVng=</DigestValue>
      </Reference>
      <Reference URI="/ppt/slideLayouts/slideLayout1.xml?ContentType=application/vnd.openxmlformats-officedocument.presentationml.slideLayout+xml">
        <DigestMethod Algorithm="http://www.w3.org/2000/09/xmldsig#sha1"/>
        <DigestValue>BA+r1ItO7ciJGpo+Ew/tZTNmH5A=</DigestValue>
      </Reference>
      <Reference URI="/ppt/slideLayouts/slideLayout10.xml?ContentType=application/vnd.openxmlformats-officedocument.presentationml.slideLayout+xml">
        <DigestMethod Algorithm="http://www.w3.org/2000/09/xmldsig#sha1"/>
        <DigestValue>mvFEJ7f/Bm5wl2wd2REwTyki5wQ=</DigestValue>
      </Reference>
      <Reference URI="/ppt/slideLayouts/slideLayout11.xml?ContentType=application/vnd.openxmlformats-officedocument.presentationml.slideLayout+xml">
        <DigestMethod Algorithm="http://www.w3.org/2000/09/xmldsig#sha1"/>
        <DigestValue>oRVwejfzmwqPbKK/1TUeOk77xkA=</DigestValue>
      </Reference>
      <Reference URI="/ppt/slideLayouts/slideLayout2.xml?ContentType=application/vnd.openxmlformats-officedocument.presentationml.slideLayout+xml">
        <DigestMethod Algorithm="http://www.w3.org/2000/09/xmldsig#sha1"/>
        <DigestValue>+3Lv/jDNLapp26DWRPCBuYdbzL8=</DigestValue>
      </Reference>
      <Reference URI="/ppt/slideLayouts/slideLayout3.xml?ContentType=application/vnd.openxmlformats-officedocument.presentationml.slideLayout+xml">
        <DigestMethod Algorithm="http://www.w3.org/2000/09/xmldsig#sha1"/>
        <DigestValue>pJq1P82R+vex8GXm1rZh4RoyUZA=</DigestValue>
      </Reference>
      <Reference URI="/ppt/slideLayouts/slideLayout4.xml?ContentType=application/vnd.openxmlformats-officedocument.presentationml.slideLayout+xml">
        <DigestMethod Algorithm="http://www.w3.org/2000/09/xmldsig#sha1"/>
        <DigestValue>m3pDQbvlEsQ3DA8uGrWJSAn5fnU=</DigestValue>
      </Reference>
      <Reference URI="/ppt/slideLayouts/slideLayout5.xml?ContentType=application/vnd.openxmlformats-officedocument.presentationml.slideLayout+xml">
        <DigestMethod Algorithm="http://www.w3.org/2000/09/xmldsig#sha1"/>
        <DigestValue>fIiRY2jRiFdTDjMMXFVPeRwTOh4=</DigestValue>
      </Reference>
      <Reference URI="/ppt/slideLayouts/slideLayout6.xml?ContentType=application/vnd.openxmlformats-officedocument.presentationml.slideLayout+xml">
        <DigestMethod Algorithm="http://www.w3.org/2000/09/xmldsig#sha1"/>
        <DigestValue>amKa2OhR46/uINbfXUB3+Fmdpu4=</DigestValue>
      </Reference>
      <Reference URI="/ppt/slideLayouts/slideLayout7.xml?ContentType=application/vnd.openxmlformats-officedocument.presentationml.slideLayout+xml">
        <DigestMethod Algorithm="http://www.w3.org/2000/09/xmldsig#sha1"/>
        <DigestValue>JfhU3bKiV8N8GTfGz5/K+TQcflE=</DigestValue>
      </Reference>
      <Reference URI="/ppt/slideLayouts/slideLayout8.xml?ContentType=application/vnd.openxmlformats-officedocument.presentationml.slideLayout+xml">
        <DigestMethod Algorithm="http://www.w3.org/2000/09/xmldsig#sha1"/>
        <DigestValue>XYRCAc7hhCVwUOJU8YwCDogamSg=</DigestValue>
      </Reference>
      <Reference URI="/ppt/slideLayouts/slideLayout9.xml?ContentType=application/vnd.openxmlformats-officedocument.presentationml.slideLayout+xml">
        <DigestMethod Algorithm="http://www.w3.org/2000/09/xmldsig#sha1"/>
        <DigestValue>5l+JC/g32f0cV5WNFAv7yvUWTmU=</DigestValue>
      </Reference>
      <Reference URI="/ppt/slideMasters/_rels/slideMaster1.xml.rels?ContentType=application/vnd.openxmlformats-package.relationships+xml">
        <Transforms>
          <Transform Algorithm="http://schemas.openxmlformats.org/package/2006/RelationshipTransform">
            <mdssi:RelationshipReference SourceId="rId8"/>
            <mdssi:RelationshipReference SourceId="rId13"/>
            <mdssi:RelationshipReference SourceId="rId3"/>
            <mdssi:RelationshipReference SourceId="rId7"/>
            <mdssi:RelationshipReference SourceId="rId12"/>
            <mdssi:RelationshipReference SourceId="rId2"/>
            <mdssi:RelationshipReference SourceId="rId1"/>
            <mdssi:RelationshipReference SourceId="rId6"/>
            <mdssi:RelationshipReference SourceId="rId11"/>
            <mdssi:RelationshipReference SourceId="rId5"/>
            <mdssi:RelationshipReference SourceId="rId10"/>
            <mdssi:RelationshipReference SourceId="rId4"/>
            <mdssi:RelationshipReference SourceId="rId9"/>
          </Transform>
          <Transform Algorithm="http://www.w3.org/TR/2001/REC-xml-c14n-20010315"/>
        </Transforms>
        <DigestMethod Algorithm="http://www.w3.org/2000/09/xmldsig#sha1"/>
        <DigestValue>RGADhq7Q2g21daEgPz7gFRKMaFw=</DigestValue>
      </Reference>
      <Reference URI="/ppt/slideMasters/slideMaster1.xml?ContentType=application/vnd.openxmlformats-officedocument.presentationml.slideMaster+xml">
        <DigestMethod Algorithm="http://www.w3.org/2000/09/xmldsig#sha1"/>
        <DigestValue>5oEsL7uWBHyIRy1GWEK62IBTqGY=</DigestValue>
      </Reference>
      <Reference URI="/ppt/slides/_rels/slide1.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YHb3SDD2Bw+gmN+DQU5zOd8JGmk=</DigestValue>
      </Reference>
      <Reference URI="/ppt/slides/_rels/slide10.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Ply3eCzfJyw4sY63JtJ+IrAGC9Q=</DigestValue>
      </Reference>
      <Reference URI="/ppt/slides/_rels/slide11.xml.rels?ContentType=application/vnd.openxmlformats-package.relationships+xml">
        <Transforms>
          <Transform Algorithm="http://schemas.openxmlformats.org/package/2006/RelationshipTransform">
            <mdssi:RelationshipReference SourceId="rId8"/>
            <mdssi:RelationshipReference SourceId="rId3"/>
            <mdssi:RelationshipReference SourceId="rId7"/>
            <mdssi:RelationshipReference SourceId="rId2"/>
            <mdssi:RelationshipReference SourceId="rId1"/>
            <mdssi:RelationshipReference SourceId="rId6"/>
            <mdssi:RelationshipReference SourceId="rId11"/>
            <mdssi:RelationshipReference SourceId="rId5"/>
            <mdssi:RelationshipReference SourceId="rId10"/>
            <mdssi:RelationshipReference SourceId="rId4"/>
            <mdssi:RelationshipReference SourceId="rId9"/>
          </Transform>
          <Transform Algorithm="http://www.w3.org/TR/2001/REC-xml-c14n-20010315"/>
        </Transforms>
        <DigestMethod Algorithm="http://www.w3.org/2000/09/xmldsig#sha1"/>
        <DigestValue>MbJV9Jpkkuf6A59qSe0RDu6h4wk=</DigestValue>
      </Reference>
      <Reference URI="/ppt/slides/_rels/slide12.xml.rels?ContentType=application/vnd.openxmlformats-package.relationships+xml">
        <Transforms>
          <Transform Algorithm="http://schemas.openxmlformats.org/package/2006/RelationshipTransform">
            <mdssi:RelationshipReference SourceId="rId3"/>
            <mdssi:RelationshipReference SourceId="rId2"/>
            <mdssi:RelationshipReference SourceId="rId1"/>
            <mdssi:RelationshipReference SourceId="rId4"/>
          </Transform>
          <Transform Algorithm="http://www.w3.org/TR/2001/REC-xml-c14n-20010315"/>
        </Transforms>
        <DigestMethod Algorithm="http://www.w3.org/2000/09/xmldsig#sha1"/>
        <DigestValue>NQtrwSBRZBpQcewVjzJtiAbkGkA=</DigestValue>
      </Reference>
      <Reference URI="/ppt/slides/_rels/slide13.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/MWMInjMmE97XVDAoy3fLIQ2SWw=</DigestValue>
      </Reference>
      <Reference URI="/ppt/slides/_rels/slide14.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od+mLjyuaLtTUy1UgbJSCRgFMls=</DigestValue>
      </Reference>
      <Reference URI="/ppt/slides/_rels/slide15.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ClewwsyHsbKKGGByzGhflB1yGDM=</DigestValue>
      </Reference>
      <Reference URI="/ppt/slides/_rels/slide16.xml.rels?ContentType=application/vnd.openxmlformats-package.relationships+xml">
        <Transforms>
          <Transform Algorithm="http://schemas.openxmlformats.org/package/2006/RelationshipTransform">
            <mdssi:RelationshipReference SourceId="rId8"/>
            <mdssi:RelationshipReference SourceId="rId3"/>
            <mdssi:RelationshipReference SourceId="rId7"/>
            <mdssi:RelationshipReference SourceId="rId2"/>
            <mdssi:RelationshipReference SourceId="rId1"/>
            <mdssi:RelationshipReference SourceId="rId6"/>
            <mdssi:RelationshipReference SourceId="rId5"/>
            <mdssi:RelationshipReference SourceId="rId4"/>
            <mdssi:RelationshipReference SourceId="rId9"/>
          </Transform>
          <Transform Algorithm="http://www.w3.org/TR/2001/REC-xml-c14n-20010315"/>
        </Transforms>
        <DigestMethod Algorithm="http://www.w3.org/2000/09/xmldsig#sha1"/>
        <DigestValue>zm5vBB/V0PUsdIEq5CojaoTegL4=</DigestValue>
      </Reference>
      <Reference URI="/ppt/slides/_rels/slide17.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ClewwsyHsbKKGGByzGhflB1yGDM=</DigestValue>
      </Reference>
      <Reference URI="/ppt/slides/_rels/slide18.xml.rels?ContentType=application/vnd.openxmlformats-package.relationships+xml">
        <Transforms>
          <Transform Algorithm="http://schemas.openxmlformats.org/package/2006/RelationshipTransform">
            <mdssi:RelationshipReference SourceId="rId3"/>
            <mdssi:RelationshipReference SourceId="rId1"/>
          </Transform>
          <Transform Algorithm="http://www.w3.org/TR/2001/REC-xml-c14n-20010315"/>
        </Transforms>
        <DigestMethod Algorithm="http://www.w3.org/2000/09/xmldsig#sha1"/>
        <DigestValue>M15EkRDS0Zh1PfFPZFmagYDgVXM=</DigestValue>
      </Reference>
      <Reference URI="/ppt/slides/_rels/slide19.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ClewwsyHsbKKGGByzGhflB1yGDM=</DigestValue>
      </Reference>
      <Reference URI="/ppt/slides/_rels/slide2.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RcaJBIL/2kglhI0nbj+8jtTnUEk=</DigestValue>
      </Reference>
      <Reference URI="/ppt/slides/_rels/slide20.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ClewwsyHsbKKGGByzGhflB1yGDM=</DigestValue>
      </Reference>
      <Reference URI="/ppt/slides/_rels/slide21.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Kus9KbxRzgKIalG59Gaipq1Jxgk=</DigestValue>
      </Reference>
      <Reference URI="/ppt/slides/_rels/slide22.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NDVvgDeJ5LEUrnWusDYU5NYfkn0=</DigestValue>
      </Reference>
      <Reference URI="/ppt/slides/_rels/slide3.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ClewwsyHsbKKGGByzGhflB1yGDM=</DigestValue>
      </Reference>
      <Reference URI="/ppt/slides/_rels/slide4.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ClewwsyHsbKKGGByzGhflB1yGDM=</DigestValue>
      </Reference>
      <Reference URI="/ppt/slides/_rels/slide5.xml.rels?ContentType=application/vnd.openxmlformats-package.relationships+xml">
        <Transforms>
          <Transform Algorithm="http://schemas.openxmlformats.org/package/2006/RelationshipTransform">
            <mdssi:RelationshipReference SourceId="rId1"/>
          </Transform>
          <Transform Algorithm="http://www.w3.org/TR/2001/REC-xml-c14n-20010315"/>
        </Transforms>
        <DigestMethod Algorithm="http://www.w3.org/2000/09/xmldsig#sha1"/>
        <DigestValue>ClewwsyHsbKKGGByzGhflB1yGDM=</DigestValue>
      </Reference>
      <Reference URI="/ppt/slides/_rels/slide6.xml.rels?ContentType=application/vnd.openxmlformats-package.relationships+xml">
        <Transforms>
          <Transform Algorithm="http://schemas.openxmlformats.org/package/2006/RelationshipTransform">
            <mdssi:RelationshipReference SourceId="rId3"/>
            <mdssi:RelationshipReference SourceId="rId2"/>
            <mdssi:RelationshipReference SourceId="rId1"/>
            <mdssi:RelationshipReference SourceId="rId6"/>
            <mdssi:RelationshipReference SourceId="rId5"/>
            <mdssi:RelationshipReference SourceId="rId4"/>
          </Transform>
          <Transform Algorithm="http://www.w3.org/TR/2001/REC-xml-c14n-20010315"/>
        </Transforms>
        <DigestMethod Algorithm="http://www.w3.org/2000/09/xmldsig#sha1"/>
        <DigestValue>Ft7uD1ySs0as127IQiqaJmbZG1M=</DigestValue>
      </Reference>
      <Reference URI="/ppt/slides/_rels/slide7.xml.rels?ContentType=application/vnd.openxmlformats-package.relationships+xml">
        <Transforms>
          <Transform Algorithm="http://schemas.openxmlformats.org/package/2006/RelationshipTransform">
            <mdssi:RelationshipReference SourceId="rId3"/>
            <mdssi:RelationshipReference SourceId="rId2"/>
            <mdssi:RelationshipReference SourceId="rId1"/>
            <mdssi:RelationshipReference SourceId="rId6"/>
            <mdssi:RelationshipReference SourceId="rId5"/>
            <mdssi:RelationshipReference SourceId="rId4"/>
          </Transform>
          <Transform Algorithm="http://www.w3.org/TR/2001/REC-xml-c14n-20010315"/>
        </Transforms>
        <DigestMethod Algorithm="http://www.w3.org/2000/09/xmldsig#sha1"/>
        <DigestValue>1NsL3rvCZh6/SATlThqjJJ5nVmk=</DigestValue>
      </Reference>
      <Reference URI="/ppt/slides/_rels/slide8.xml.rels?ContentType=application/vnd.openxmlformats-package.relationships+xml">
        <Transforms>
          <Transform Algorithm="http://schemas.openxmlformats.org/package/2006/RelationshipTransform">
            <mdssi:RelationshipReference SourceId="rId2"/>
            <mdssi:RelationshipReference SourceId="rId1"/>
          </Transform>
          <Transform Algorithm="http://www.w3.org/TR/2001/REC-xml-c14n-20010315"/>
        </Transforms>
        <DigestMethod Algorithm="http://www.w3.org/2000/09/xmldsig#sha1"/>
        <DigestValue>hHS2o5q+zmLMHI2SXXV+VX5SMXs=</DigestValue>
      </Reference>
      <Reference URI="/ppt/slides/_rels/slide9.xml.rels?ContentType=application/vnd.openxmlformats-package.relationships+xml">
        <Transforms>
          <Transform Algorithm="http://schemas.openxmlformats.org/package/2006/RelationshipTransform">
            <mdssi:RelationshipReference SourceId="rId3"/>
            <mdssi:RelationshipReference SourceId="rId2"/>
            <mdssi:RelationshipReference SourceId="rId1"/>
            <mdssi:RelationshipReference SourceId="rId5"/>
            <mdssi:RelationshipReference SourceId="rId4"/>
          </Transform>
          <Transform Algorithm="http://www.w3.org/TR/2001/REC-xml-c14n-20010315"/>
        </Transforms>
        <DigestMethod Algorithm="http://www.w3.org/2000/09/xmldsig#sha1"/>
        <DigestValue>ZlhRaeM6YhnBYvKM26RNuNLlRiU=</DigestValue>
      </Reference>
      <Reference URI="/ppt/slides/slide1.xml?ContentType=application/vnd.openxmlformats-officedocument.presentationml.slide+xml">
        <DigestMethod Algorithm="http://www.w3.org/2000/09/xmldsig#sha1"/>
        <DigestValue>eSUZtREiW9QxKnlCZ599ar9//+c=</DigestValue>
      </Reference>
      <Reference URI="/ppt/slides/slide10.xml?ContentType=application/vnd.openxmlformats-officedocument.presentationml.slide+xml">
        <DigestMethod Algorithm="http://www.w3.org/2000/09/xmldsig#sha1"/>
        <DigestValue>GLRakQCzG7X3TEaBc/o9+52+cwg=</DigestValue>
      </Reference>
      <Reference URI="/ppt/slides/slide11.xml?ContentType=application/vnd.openxmlformats-officedocument.presentationml.slide+xml">
        <DigestMethod Algorithm="http://www.w3.org/2000/09/xmldsig#sha1"/>
        <DigestValue>fk+MxUtPr5I8zlt4jkN5olq3xMM=</DigestValue>
      </Reference>
      <Reference URI="/ppt/slides/slide12.xml?ContentType=application/vnd.openxmlformats-officedocument.presentationml.slide+xml">
        <DigestMethod Algorithm="http://www.w3.org/2000/09/xmldsig#sha1"/>
        <DigestValue>+MmLVg7NqjjBa38kdhElf8cdaqM=</DigestValue>
      </Reference>
      <Reference URI="/ppt/slides/slide13.xml?ContentType=application/vnd.openxmlformats-officedocument.presentationml.slide+xml">
        <DigestMethod Algorithm="http://www.w3.org/2000/09/xmldsig#sha1"/>
        <DigestValue>nLbElSdRrDSqYmbs3za41dGIzR4=</DigestValue>
      </Reference>
      <Reference URI="/ppt/slides/slide14.xml?ContentType=application/vnd.openxmlformats-officedocument.presentationml.slide+xml">
        <DigestMethod Algorithm="http://www.w3.org/2000/09/xmldsig#sha1"/>
        <DigestValue>SzU9Ie1OTSjaEu0kiBafKwESm2k=</DigestValue>
      </Reference>
      <Reference URI="/ppt/slides/slide15.xml?ContentType=application/vnd.openxmlformats-officedocument.presentationml.slide+xml">
        <DigestMethod Algorithm="http://www.w3.org/2000/09/xmldsig#sha1"/>
        <DigestValue>GbWdIrbUzyXEffyk/ZaspV7kbIE=</DigestValue>
      </Reference>
      <Reference URI="/ppt/slides/slide16.xml?ContentType=application/vnd.openxmlformats-officedocument.presentationml.slide+xml">
        <DigestMethod Algorithm="http://www.w3.org/2000/09/xmldsig#sha1"/>
        <DigestValue>Y2NcRAMLIUpACtg+gxVxLuE+4ss=</DigestValue>
      </Reference>
      <Reference URI="/ppt/slides/slide17.xml?ContentType=application/vnd.openxmlformats-officedocument.presentationml.slide+xml">
        <DigestMethod Algorithm="http://www.w3.org/2000/09/xmldsig#sha1"/>
        <DigestValue>ci03T/29DHBsx4EpEas9yLeIp7Q=</DigestValue>
      </Reference>
      <Reference URI="/ppt/slides/slide18.xml?ContentType=application/vnd.openxmlformats-officedocument.presentationml.slide+xml">
        <DigestMethod Algorithm="http://www.w3.org/2000/09/xmldsig#sha1"/>
        <DigestValue>8+DCcJvki32WZ1vNMICql4jIWQQ=</DigestValue>
      </Reference>
      <Reference URI="/ppt/slides/slide19.xml?ContentType=application/vnd.openxmlformats-officedocument.presentationml.slide+xml">
        <DigestMethod Algorithm="http://www.w3.org/2000/09/xmldsig#sha1"/>
        <DigestValue>Dna8xhNOAvP8Bpr18YBlv1ttfII=</DigestValue>
      </Reference>
      <Reference URI="/ppt/slides/slide2.xml?ContentType=application/vnd.openxmlformats-officedocument.presentationml.slide+xml">
        <DigestMethod Algorithm="http://www.w3.org/2000/09/xmldsig#sha1"/>
        <DigestValue>Jyz+YMkvAwhDKq8NsSBeabtQM5s=</DigestValue>
      </Reference>
      <Reference URI="/ppt/slides/slide20.xml?ContentType=application/vnd.openxmlformats-officedocument.presentationml.slide+xml">
        <DigestMethod Algorithm="http://www.w3.org/2000/09/xmldsig#sha1"/>
        <DigestValue>niAmj9OI/w65+LjewLcTtWBGC8Q=</DigestValue>
      </Reference>
      <Reference URI="/ppt/slides/slide21.xml?ContentType=application/vnd.openxmlformats-officedocument.presentationml.slide+xml">
        <DigestMethod Algorithm="http://www.w3.org/2000/09/xmldsig#sha1"/>
        <DigestValue>e2ARKjez6wQOfg4nbivJsWWpF8o=</DigestValue>
      </Reference>
      <Reference URI="/ppt/slides/slide22.xml?ContentType=application/vnd.openxmlformats-officedocument.presentationml.slide+xml">
        <DigestMethod Algorithm="http://www.w3.org/2000/09/xmldsig#sha1"/>
        <DigestValue>Jyz+YMkvAwhDKq8NsSBeabtQM5s=</DigestValue>
      </Reference>
      <Reference URI="/ppt/slides/slide3.xml?ContentType=application/vnd.openxmlformats-officedocument.presentationml.slide+xml">
        <DigestMethod Algorithm="http://www.w3.org/2000/09/xmldsig#sha1"/>
        <DigestValue>rORnTa2FnCyzQQ0HZ3ebUrViMaI=</DigestValue>
      </Reference>
      <Reference URI="/ppt/slides/slide4.xml?ContentType=application/vnd.openxmlformats-officedocument.presentationml.slide+xml">
        <DigestMethod Algorithm="http://www.w3.org/2000/09/xmldsig#sha1"/>
        <DigestValue>YiMQpI9k/TZqHM1Lk4cupmadLU0=</DigestValue>
      </Reference>
      <Reference URI="/ppt/slides/slide5.xml?ContentType=application/vnd.openxmlformats-officedocument.presentationml.slide+xml">
        <DigestMethod Algorithm="http://www.w3.org/2000/09/xmldsig#sha1"/>
        <DigestValue>s0u50gmhXP7iNz7SjMY8BufpE6E=</DigestValue>
      </Reference>
      <Reference URI="/ppt/slides/slide6.xml?ContentType=application/vnd.openxmlformats-officedocument.presentationml.slide+xml">
        <DigestMethod Algorithm="http://www.w3.org/2000/09/xmldsig#sha1"/>
        <DigestValue>JNvAFS8z2IPJb+cyI0P9DdBqQDA=</DigestValue>
      </Reference>
      <Reference URI="/ppt/slides/slide7.xml?ContentType=application/vnd.openxmlformats-officedocument.presentationml.slide+xml">
        <DigestMethod Algorithm="http://www.w3.org/2000/09/xmldsig#sha1"/>
        <DigestValue>ePiM5shxMDs75P5B2id9aJHJK4E=</DigestValue>
      </Reference>
      <Reference URI="/ppt/slides/slide8.xml?ContentType=application/vnd.openxmlformats-officedocument.presentationml.slide+xml">
        <DigestMethod Algorithm="http://www.w3.org/2000/09/xmldsig#sha1"/>
        <DigestValue>OqwqU4JVmktvPWcRUhpro+HD9QI=</DigestValue>
      </Reference>
      <Reference URI="/ppt/slides/slide9.xml?ContentType=application/vnd.openxmlformats-officedocument.presentationml.slide+xml">
        <DigestMethod Algorithm="http://www.w3.org/2000/09/xmldsig#sha1"/>
        <DigestValue>WKvZ1OgzGEHgMitYj744zBduJkI=</DigestValue>
      </Reference>
      <Reference URI="/ppt/tableStyles.xml?ContentType=application/vnd.openxmlformats-officedocument.presentationml.tableStyles+xml">
        <DigestMethod Algorithm="http://www.w3.org/2000/09/xmldsig#sha1"/>
        <DigestValue>Sb/RPtAhmbAEvwoBmllvEndY2SY=</DigestValue>
      </Reference>
      <Reference URI="/ppt/theme/theme1.xml?ContentType=application/vnd.openxmlformats-officedocument.theme+xml">
        <DigestMethod Algorithm="http://www.w3.org/2000/09/xmldsig#sha1"/>
        <DigestValue>IeduHhw7DzgLQ8eH9pfcIjiwFXo=</DigestValue>
      </Reference>
      <Reference URI="/ppt/theme/theme2.xml?ContentType=application/vnd.openxmlformats-officedocument.theme+xml">
        <DigestMethod Algorithm="http://www.w3.org/2000/09/xmldsig#sha1"/>
        <DigestValue>sVP4WpGD1BeGR6+cBoPovK7hbLE=</DigestValue>
      </Reference>
      <Reference URI="/ppt/theme/theme3.xml?ContentType=application/vnd.openxmlformats-officedocument.theme+xml">
        <DigestMethod Algorithm="http://www.w3.org/2000/09/xmldsig#sha1"/>
        <DigestValue>sVP4WpGD1BeGR6+cBoPovK7hbLE=</DigestValue>
      </Reference>
    </Manifest>
    <SignatureProperties>
      <SignatureProperty Id="idSignatureTime" Target="#idPackageSignature">
        <mdssi:SignatureTime>
          <mdssi:Format>YYYY-MM-DDThh:mm:ssTZD</mdssi:Format>
          <mdssi:Value>2008-06-11T14:18:59Z</mdssi:Value>
        </mdssi:SignatureTime>
      </SignatureProperty>
    </SignatureProperties>
  </Object>
  <Object Id="idOfficeObject">
    <SignatureProperties>
      <SignatureProperty Id="idOfficeV1Details" Target="#idPackageSignature">
        <SignatureInfoV1 xmlns="http://schemas.microsoft.com/office/2006/digsig">
          <SetupID/>
          <SignatureText/>
          <SignatureImage/>
          <SignatureComments>I am the Author.</SignatureComments>
          <WindowsVersion>5.1</WindowsVersion>
          <OfficeVersion>12.0</OfficeVersion>
          <ApplicationVersion>12.0</ApplicationVersion>
          <Monitors>1</Monitors>
          <HorizontalResolution>1440</HorizontalResolution>
          <VerticalResolution>900</VerticalResolution>
          <ColorDepth>32</ColorDepth>
          <SignatureProviderId>{00000000-0000-0000-0000-000000000000}</SignatureProviderId>
          <SignatureProviderUrl/>
          <SignatureProviderDetails>9</SignatureProviderDetails>
          <ManifestHashAlgorithm>http://www.w3.org/2000/09/xmldsig#sha1</ManifestHashAlgorithm>
          <SignatureType>1</SignatureType>
        </SignatureInfoV1>
      </SignatureProperty>
    </SignatureProperties>
  </Object>
</Signature>
</file>

<file path=docProps/app.xml><?xml version="1.0" encoding="utf-8"?>
<Properties xmlns="http://schemas.openxmlformats.org/officeDocument/2006/extended-properties" xmlns:vt="http://schemas.openxmlformats.org/officeDocument/2006/docPropsVTypes">
  <Template>mitrebriefing</Template>
  <TotalTime>1451</TotalTime>
  <Words>2878</Words>
  <Application>Microsoft PowerPoint</Application>
  <PresentationFormat>On-screen Show (4:3)</PresentationFormat>
  <Paragraphs>308</Paragraphs>
  <Slides>22</Slides>
  <Notes>7</Notes>
  <HiddenSlides>1</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mitrebriefing</vt:lpstr>
      <vt:lpstr>Cover Sheet – Usage Notes</vt:lpstr>
      <vt:lpstr>VIRD-AP Visio Integrated Relational Diagram - Advanced Process</vt:lpstr>
      <vt:lpstr>Agenda</vt:lpstr>
      <vt:lpstr>Problem Statement (BLUF)</vt:lpstr>
      <vt:lpstr>USAREUR Support</vt:lpstr>
      <vt:lpstr>The Need for Planning Diagrams</vt:lpstr>
      <vt:lpstr>Planning Steps for Signal Unit Missions</vt:lpstr>
      <vt:lpstr>Objectives</vt:lpstr>
      <vt:lpstr>Current Diagram Techniques</vt:lpstr>
      <vt:lpstr>VIRD-AP Features</vt:lpstr>
      <vt:lpstr>Custom Icons/Shapes</vt:lpstr>
      <vt:lpstr>Stencils</vt:lpstr>
      <vt:lpstr>Super-Icon Sets</vt:lpstr>
      <vt:lpstr>Custom Properties/Shape Data</vt:lpstr>
      <vt:lpstr>Layers</vt:lpstr>
      <vt:lpstr>Layers</vt:lpstr>
      <vt:lpstr>Reports</vt:lpstr>
      <vt:lpstr>Web Presence</vt:lpstr>
      <vt:lpstr>Benefits</vt:lpstr>
      <vt:lpstr>Demonstration</vt:lpstr>
      <vt:lpstr>Conclusion</vt:lpstr>
      <vt:lpstr>VIRD-AP Visio Integrated Relational Diagram - Advanced Process</vt:lpstr>
    </vt:vector>
  </TitlesOfParts>
  <Company>The MITRE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VIRD-AP Information Brief</dc:title>
  <dc:subject>VIRD-AP</dc:subject>
  <dc:creator>Christopher M. Hosmer</dc:creator>
  <dc:description>Version 0.2 
28MAR08</dc:description>
  <cp:lastModifiedBy>Christopher M. Hosmer</cp:lastModifiedBy>
  <cp:revision>223</cp:revision>
  <dcterms:created xsi:type="dcterms:W3CDTF">2008-03-27T17:41:57Z</dcterms:created>
  <dcterms:modified xsi:type="dcterms:W3CDTF">2008-06-11T14:17:52Z</dcterms:modified>
  <cp:contentStatus>DRAFT</cp:contentStatus>
</cp:coreProperties>
</file>