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62" r:id="rId6"/>
    <p:sldId id="264" r:id="rId7"/>
  </p:sldIdLst>
  <p:sldSz cx="9601200" cy="7315200"/>
  <p:notesSz cx="6881813" cy="9296400"/>
  <p:defaultTextStyle>
    <a:defPPr>
      <a:defRPr lang="en-US"/>
    </a:defPPr>
    <a:lvl1pPr marL="0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B31"/>
    <a:srgbClr val="E96E09"/>
    <a:srgbClr val="F67B16"/>
    <a:srgbClr val="E16B09"/>
    <a:srgbClr val="F7903B"/>
    <a:srgbClr val="F78425"/>
    <a:srgbClr val="B05408"/>
    <a:srgbClr val="B15407"/>
    <a:srgbClr val="C05B08"/>
    <a:srgbClr val="7538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01" autoAdjust="0"/>
    <p:restoredTop sz="94585" autoAdjust="0"/>
  </p:normalViewPr>
  <p:slideViewPr>
    <p:cSldViewPr>
      <p:cViewPr>
        <p:scale>
          <a:sx n="100" d="100"/>
          <a:sy n="100" d="100"/>
        </p:scale>
        <p:origin x="-1638" y="-78"/>
      </p:cViewPr>
      <p:guideLst>
        <p:guide orient="horz" pos="2304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mailto:usarmy.gordon.sigcoe.mbx.sigcoeocosed-mailbox@mail.mil" TargetMode="External"/><Relationship Id="rId2" Type="http://schemas.openxmlformats.org/officeDocument/2006/relationships/hyperlink" Target="https://www.us.army.mil/suite/page/838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78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74FB-46BB-4DA0-9BDA-B321082AE7A4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2101124"/>
            <a:ext cx="2895600" cy="4714254"/>
          </a:xfrm>
          <a:prstGeom prst="rect">
            <a:avLst/>
          </a:prstGeom>
        </p:spPr>
        <p:txBody>
          <a:bodyPr wrap="square" lIns="96661" tIns="48331" rIns="96661" bIns="48331">
            <a:spAutoFit/>
          </a:bodyPr>
          <a:lstStyle/>
          <a:p>
            <a:pPr algn="ctr"/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Infrastructure Support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– Administers, deploys, implements, and maintains network defense tools (e.g. Routers, Firewalls, IDS/IPS, HBSS) based on directives and understanding of threat.</a:t>
            </a:r>
          </a:p>
          <a:p>
            <a:pPr>
              <a:buFont typeface="Wingdings" pitchFamily="2" charset="2"/>
              <a:buChar char="ü"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Analyst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– Collects data from network defense tools to find/categorize anomalous network activity and determine potential impact. Develops mitigation strategy from findings.</a:t>
            </a:r>
          </a:p>
          <a:p>
            <a:pPr>
              <a:buFont typeface="Wingdings" pitchFamily="2" charset="2"/>
              <a:buChar char="ü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Incident Responder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– Performs event correlation and network damage assessment, and develops COAs for response (Incident tracking/reporting, forensic collection, coordination w/analysts, recovery ops).</a:t>
            </a:r>
          </a:p>
          <a:p>
            <a:pPr>
              <a:buFont typeface="Wingdings" pitchFamily="2" charset="2"/>
              <a:buChar char="ü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Auditor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– Conducts vulnerability assessment to identify deficiencies (system and network evaluation and penetration tests).</a:t>
            </a:r>
          </a:p>
          <a:p>
            <a:pPr>
              <a:buFont typeface="Wingdings" pitchFamily="2" charset="2"/>
              <a:buChar char="ü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Manager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– Oversees network defense operations within their organizations.  Provides guidance and assists with assessments.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7630" y="1978031"/>
            <a:ext cx="2960370" cy="38999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6661" tIns="48331" rIns="96661" bIns="48331">
            <a:spAutoFit/>
          </a:bodyPr>
          <a:lstStyle/>
          <a:p>
            <a:pPr algn="ctr"/>
            <a:r>
              <a:rPr lang="en-US" dirty="0" smtClean="0">
                <a:ln w="1905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encil" pitchFamily="82" charset="0"/>
                <a:cs typeface="Times New Roman" pitchFamily="18" charset="0"/>
              </a:rPr>
              <a:t> </a:t>
            </a:r>
            <a:r>
              <a:rPr lang="en-US" b="1" dirty="0" smtClean="0">
                <a:ln w="1905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encil" pitchFamily="82" charset="0"/>
                <a:cs typeface="Times New Roman" pitchFamily="18" charset="0"/>
              </a:rPr>
              <a:t>25D specialties</a:t>
            </a:r>
            <a:endParaRPr lang="en-US" b="1" dirty="0">
              <a:ln w="1905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tencil" pitchFamily="82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507761" y="6638925"/>
            <a:ext cx="3093439" cy="59004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96661" tIns="48331" rIns="96661" bIns="48331">
            <a:spAutoFit/>
          </a:bodyPr>
          <a:lstStyle/>
          <a:p>
            <a:pPr algn="ctr"/>
            <a:r>
              <a:rPr lang="en-US" sz="1600" b="1" dirty="0" smtClean="0">
                <a:ln w="1905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encil" pitchFamily="82" charset="0"/>
                <a:cs typeface="Times New Roman" pitchFamily="18" charset="0"/>
              </a:rPr>
              <a:t>Do you have what it takes </a:t>
            </a:r>
          </a:p>
          <a:p>
            <a:pPr algn="ctr"/>
            <a:r>
              <a:rPr lang="en-US" sz="1600" b="1" dirty="0" smtClean="0">
                <a:ln w="1905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encil" pitchFamily="82" charset="0"/>
                <a:cs typeface="Times New Roman" pitchFamily="18" charset="0"/>
              </a:rPr>
              <a:t>To defend the network?</a:t>
            </a:r>
            <a:endParaRPr lang="en-US" sz="1600" b="1" dirty="0">
              <a:ln w="1905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tencil" pitchFamily="82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448050" y="-6410"/>
            <a:ext cx="2752000" cy="40538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96661" tIns="48331" rIns="96661" bIns="48331">
            <a:spAutoFit/>
          </a:bodyPr>
          <a:lstStyle/>
          <a:p>
            <a:r>
              <a:rPr lang="en-US" sz="2000" b="1" dirty="0">
                <a:ln w="1905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encil" pitchFamily="82" charset="0"/>
                <a:cs typeface="Times New Roman" pitchFamily="18" charset="0"/>
              </a:rPr>
              <a:t>Selection </a:t>
            </a:r>
            <a:r>
              <a:rPr lang="en-US" sz="2000" b="1" dirty="0" smtClean="0">
                <a:ln w="1905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encil" pitchFamily="82" charset="0"/>
                <a:cs typeface="Times New Roman" pitchFamily="18" charset="0"/>
              </a:rPr>
              <a:t>Criteria</a:t>
            </a:r>
            <a:endParaRPr lang="en-US" sz="2000" b="1" dirty="0">
              <a:ln w="1905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tencil" pitchFamily="82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560820" y="219075"/>
            <a:ext cx="3040380" cy="6745580"/>
          </a:xfrm>
          <a:prstGeom prst="rect">
            <a:avLst/>
          </a:prstGeom>
        </p:spPr>
        <p:txBody>
          <a:bodyPr wrap="square" lIns="96661" tIns="48331" rIns="96661" bIns="48331">
            <a:spAutoFit/>
          </a:bodyPr>
          <a:lstStyle/>
          <a:p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Sample application packet can be found on the Office Chief of Signal (OCOS) AKO portal and includes examples of each required form.  </a:t>
            </a:r>
            <a:r>
              <a:rPr lang="en-US" sz="1050" dirty="0" smtClean="0">
                <a:hlinkClick r:id="rId2"/>
              </a:rPr>
              <a:t>https://www.us.army.mil/suite/page/838</a:t>
            </a:r>
            <a:r>
              <a:rPr lang="en-US" sz="1050" dirty="0" smtClean="0"/>
              <a:t> </a:t>
            </a:r>
          </a:p>
          <a:p>
            <a:endParaRPr lang="en-US" sz="105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05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50" b="1" dirty="0" smtClean="0">
                <a:latin typeface="Times New Roman" pitchFamily="18" charset="0"/>
                <a:cs typeface="Times New Roman" pitchFamily="18" charset="0"/>
              </a:rPr>
              <a:t>Self Pre-Screen:</a:t>
            </a:r>
          </a:p>
          <a:p>
            <a:pPr>
              <a:buFont typeface="Wingdings" pitchFamily="2" charset="2"/>
              <a:buChar char="ü"/>
            </a:pPr>
            <a:r>
              <a:rPr lang="en-US" sz="10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Interested personnel should review MOS qualifications listed in DA PAM 611-21 prior to packet submission</a:t>
            </a:r>
          </a:p>
          <a:p>
            <a:endParaRPr lang="en-US" sz="105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05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50" b="1" dirty="0" smtClean="0">
                <a:latin typeface="Times New Roman" pitchFamily="18" charset="0"/>
                <a:cs typeface="Times New Roman" pitchFamily="18" charset="0"/>
              </a:rPr>
              <a:t>Prepare Application Packet: </a:t>
            </a:r>
          </a:p>
          <a:p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NCOs will submit these required forms via email to OCOS-ED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  <a:hlinkClick r:id="rId3"/>
              </a:rPr>
              <a:t>usarmy.gordon.sigcoe.mbx.sigcoeocosed-mailbox@mail.mil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05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Enlisted Records Brief (with photo)</a:t>
            </a:r>
          </a:p>
          <a:p>
            <a:pPr>
              <a:buFont typeface="Wingdings" pitchFamily="2" charset="2"/>
              <a:buChar char="ü"/>
            </a:pP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BN Cdr or higher Letter of Recommendation</a:t>
            </a:r>
          </a:p>
          <a:p>
            <a:pPr>
              <a:buFont typeface="Wingdings" pitchFamily="2" charset="2"/>
              <a:buChar char="ü"/>
            </a:pP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Last Five NCOERs</a:t>
            </a:r>
          </a:p>
          <a:p>
            <a:pPr>
              <a:buFont typeface="Wingdings" pitchFamily="2" charset="2"/>
              <a:buChar char="ü"/>
            </a:pP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Job Experience / Credentials document</a:t>
            </a:r>
          </a:p>
          <a:p>
            <a:pPr>
              <a:buFont typeface="Wingdings" pitchFamily="2" charset="2"/>
              <a:buChar char="ü"/>
            </a:pP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S2 Security Clearance verification (JPAS printout is not accepted)</a:t>
            </a:r>
          </a:p>
          <a:p>
            <a:pPr>
              <a:buFont typeface="Wingdings" pitchFamily="2" charset="2"/>
              <a:buChar char="ü"/>
            </a:pP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Letter of commitment for 36 month service requirement</a:t>
            </a:r>
          </a:p>
          <a:p>
            <a:pPr>
              <a:buFont typeface="Wingdings" pitchFamily="2" charset="2"/>
              <a:buChar char="ü"/>
            </a:pP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Application checklist</a:t>
            </a:r>
          </a:p>
          <a:p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050" b="1" dirty="0" smtClean="0">
                <a:latin typeface="Times New Roman" pitchFamily="18" charset="0"/>
                <a:cs typeface="Times New Roman" pitchFamily="18" charset="0"/>
              </a:rPr>
              <a:t>Accession Test (25D ISST): </a:t>
            </a:r>
          </a:p>
          <a:p>
            <a:pPr>
              <a:buFont typeface="Wingdings" pitchFamily="2" charset="2"/>
              <a:buChar char="ü"/>
            </a:pP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After approved packet – The NCO will coordinate with OCOS-ED and their local Education Center test coordinator to request testing instructions and schedule test. </a:t>
            </a:r>
          </a:p>
          <a:p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50" b="1" dirty="0" smtClean="0">
                <a:latin typeface="Times New Roman" pitchFamily="18" charset="0"/>
                <a:cs typeface="Times New Roman" pitchFamily="18" charset="0"/>
              </a:rPr>
              <a:t>Packet Approval: </a:t>
            </a:r>
          </a:p>
          <a:p>
            <a:pPr>
              <a:buFont typeface="Wingdings" pitchFamily="2" charset="2"/>
              <a:buChar char="ü"/>
            </a:pPr>
            <a:r>
              <a:rPr lang="en-US" sz="10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Approved NCOs will be notified via email and will be scheduled for the 25D Cyber Network Defender course. Initiate TS SCI .</a:t>
            </a:r>
          </a:p>
          <a:p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551786" y="0"/>
            <a:ext cx="2973214" cy="40538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96661" tIns="48331" rIns="96661" bIns="48331">
            <a:spAutoFit/>
          </a:bodyPr>
          <a:lstStyle/>
          <a:p>
            <a:r>
              <a:rPr lang="en-US" sz="2000" b="1" dirty="0">
                <a:ln w="1905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encil" pitchFamily="82" charset="0"/>
                <a:cs typeface="Times New Roman" pitchFamily="18" charset="0"/>
              </a:rPr>
              <a:t>Application </a:t>
            </a:r>
            <a:r>
              <a:rPr lang="en-US" sz="2000" b="1" dirty="0" smtClean="0">
                <a:ln w="1905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encil" pitchFamily="82" charset="0"/>
                <a:cs typeface="Times New Roman" pitchFamily="18" charset="0"/>
              </a:rPr>
              <a:t>Process</a:t>
            </a:r>
            <a:endParaRPr lang="en-US" sz="2000" b="1" dirty="0">
              <a:ln w="1905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tencil" pitchFamily="82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14965" y="120325"/>
            <a:ext cx="2880360" cy="3313871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100" b="1" u="sng" dirty="0" smtClean="0">
                <a:latin typeface="Times New Roman" pitchFamily="18" charset="0"/>
                <a:cs typeface="Times New Roman" pitchFamily="18" charset="0"/>
              </a:rPr>
              <a:t>Prerequisites</a:t>
            </a:r>
          </a:p>
          <a:p>
            <a:pPr>
              <a:buFont typeface="Wingdings" pitchFamily="2" charset="2"/>
              <a:buChar char="ü"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Capable of obtaining TS-SCI </a:t>
            </a:r>
          </a:p>
          <a:p>
            <a:pPr>
              <a:buFont typeface="Wingdings" pitchFamily="2" charset="2"/>
              <a:buChar char="ü"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SSG ALC Common Core/SSD II w/8 yrs TIS (SGTs see MILPER MESSAGE 14-196)</a:t>
            </a:r>
          </a:p>
          <a:p>
            <a:pPr>
              <a:buFont typeface="Wingdings" pitchFamily="2" charset="2"/>
              <a:buChar char="ü"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4 yrs of experience in IA and IT</a:t>
            </a:r>
          </a:p>
          <a:p>
            <a:pPr>
              <a:buFont typeface="Wingdings" pitchFamily="2" charset="2"/>
              <a:buChar char="ü"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Meet min. qualification score on the 25D In-Service Screening Test (ISST)</a:t>
            </a:r>
          </a:p>
          <a:p>
            <a:pPr>
              <a:buFont typeface="Wingdings" pitchFamily="2" charset="2"/>
              <a:buChar char="ü"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IAT Level II or IAM Level I certification IAW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DoD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8570.01M</a:t>
            </a:r>
          </a:p>
          <a:p>
            <a:pPr>
              <a:buFont typeface="Wingdings" pitchFamily="2" charset="2"/>
              <a:buChar char="ü"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Min. score of 105 in aptitude areas GT and ST on the ASVAB</a:t>
            </a:r>
          </a:p>
          <a:p>
            <a:pPr>
              <a:buFont typeface="Wingdings" pitchFamily="2" charset="2"/>
              <a:buChar char="ü"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U.S. citizen</a:t>
            </a:r>
          </a:p>
          <a:p>
            <a:pPr>
              <a:buFont typeface="Wingdings" pitchFamily="2" charset="2"/>
              <a:buChar char="ü"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Meet service remaining requirements per AR 614-200 (36 months)</a:t>
            </a:r>
          </a:p>
          <a:p>
            <a:pPr>
              <a:buFont typeface="Wingdings" pitchFamily="2" charset="2"/>
              <a:buChar char="ü"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Physical profile of 212221</a:t>
            </a:r>
          </a:p>
          <a:p>
            <a:pPr>
              <a:buFont typeface="Wingdings" pitchFamily="2" charset="2"/>
              <a:buChar char="ü"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Normal color vision</a:t>
            </a:r>
          </a:p>
          <a:p>
            <a:pPr>
              <a:buFont typeface="Wingdings" pitchFamily="2" charset="2"/>
              <a:buChar char="ü"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Deployable</a:t>
            </a:r>
          </a:p>
          <a:p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3360420" y="347854"/>
            <a:ext cx="2887980" cy="28525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>
            <a:off x="3428999" y="5210175"/>
            <a:ext cx="2819399" cy="20040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3791681" y="4505325"/>
            <a:ext cx="2013015" cy="77471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96661" tIns="48331" rIns="96661" bIns="48331">
            <a:spAutoFit/>
          </a:bodyPr>
          <a:lstStyle/>
          <a:p>
            <a:pPr algn="ctr"/>
            <a:r>
              <a:rPr lang="en-US" sz="2200" b="1" dirty="0" smtClean="0">
                <a:ln w="1905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  <a:cs typeface="Times New Roman" pitchFamily="18" charset="0"/>
              </a:rPr>
              <a:t>What is the </a:t>
            </a:r>
          </a:p>
          <a:p>
            <a:pPr algn="ctr"/>
            <a:r>
              <a:rPr lang="en-US" sz="2200" b="1" dirty="0" smtClean="0">
                <a:ln w="1905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  <a:cs typeface="Times New Roman" pitchFamily="18" charset="0"/>
              </a:rPr>
              <a:t>25d </a:t>
            </a:r>
            <a:r>
              <a:rPr lang="en-US" sz="2200" b="1" dirty="0" err="1" smtClean="0">
                <a:ln w="1905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  <a:cs typeface="Times New Roman" pitchFamily="18" charset="0"/>
              </a:rPr>
              <a:t>isst</a:t>
            </a:r>
            <a:r>
              <a:rPr lang="en-US" sz="2200" b="1" dirty="0" smtClean="0">
                <a:ln w="1905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  <a:cs typeface="Times New Roman" pitchFamily="18" charset="0"/>
              </a:rPr>
              <a:t>?</a:t>
            </a:r>
            <a:endParaRPr lang="en-US" sz="2200" b="1" dirty="0">
              <a:ln w="1905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itchFamily="82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029200"/>
            <a:ext cx="2819398" cy="2098154"/>
          </a:xfrm>
          <a:prstGeom prst="rect">
            <a:avLst/>
          </a:prstGeom>
        </p:spPr>
        <p:txBody>
          <a:bodyPr wrap="square" lIns="96661" tIns="48331" rIns="96661" bIns="48331">
            <a:spAutoFit/>
          </a:bodyPr>
          <a:lstStyle/>
          <a:p>
            <a:pPr algn="ctr"/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Consists of Two Parts:</a:t>
            </a:r>
          </a:p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-------------------Part I ICTL-------------------- </a:t>
            </a:r>
          </a:p>
          <a:p>
            <a:pPr>
              <a:buFont typeface="Wingdings" pitchFamily="2" charset="2"/>
              <a:buChar char="ü"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Information/Communications Technology Literacy: currently measures basic knowledge of IT; in the development to measure knowledge of cyber related tasks </a:t>
            </a:r>
          </a:p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-------------------Part II TAPAS-------------------- </a:t>
            </a:r>
          </a:p>
          <a:p>
            <a:pPr>
              <a:buFont typeface="Wingdings" pitchFamily="2" charset="2"/>
              <a:buChar char="ü"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Tailored Adaptive Personality Assessment Systems: assesses up to 21 sub dimensions of the Big Five personality factors and several additional personality characteristics relevant to military settings. 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cyber defender 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4800" y="132550"/>
            <a:ext cx="2643266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ounded Rectangle 18"/>
          <p:cNvSpPr/>
          <p:nvPr userDrawn="1"/>
        </p:nvSpPr>
        <p:spPr>
          <a:xfrm>
            <a:off x="3376864" y="3303018"/>
            <a:ext cx="2871535" cy="12118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3390900" y="3255393"/>
            <a:ext cx="2895599" cy="1328712"/>
          </a:xfrm>
          <a:prstGeom prst="rect">
            <a:avLst/>
          </a:prstGeom>
        </p:spPr>
        <p:txBody>
          <a:bodyPr wrap="square" lIns="96661" tIns="48331" rIns="96661" bIns="48331">
            <a:spAutoFit/>
          </a:bodyPr>
          <a:lstStyle/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MILPER MESSAGE:</a:t>
            </a:r>
          </a:p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14-195: </a:t>
            </a:r>
            <a:r>
              <a:rPr lang="en-US" sz="1000" dirty="0" smtClean="0"/>
              <a:t> Reclassification Strategy for Enlisted Personnel to Military Occupational Specialty (MOS) 25D (CYBER Network Defender)  (SGT(P) - MSG)</a:t>
            </a:r>
            <a:endParaRPr lang="en-US" sz="1000" b="1" dirty="0" smtClean="0"/>
          </a:p>
          <a:p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14-196: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The Regular Army Special MOS Alignment Promotion Program (SMAPP), (Para 4.B.2 - SGT with Common core/SSD II)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74FB-46BB-4DA0-9BDA-B321082AE7A4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AE7-80E0-4BEA-9B70-546E087E0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</p:spPr>
        <p:txBody>
          <a:bodyPr vert="horz" lIns="96661" tIns="48331" rIns="96661" bIns="4833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706880"/>
            <a:ext cx="8641080" cy="482769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F74FB-46BB-4DA0-9BDA-B321082AE7A4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5EAE7-80E0-4BEA-9B70-546E087E0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66612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480" indent="-362480" algn="l" defTabSz="96661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372" indent="-302066" algn="l" defTabSz="96661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265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571" indent="-241653" algn="l" defTabSz="96661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8" indent="-241653" algn="l" defTabSz="96661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184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clinton.washington\Desktop\cyber brochure revised 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228600"/>
            <a:ext cx="10058400" cy="77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008f1bf-a053-4337-80be-e4b898cdfd74">42M3DDNJ2ZYF-65-27</_dlc_DocId>
    <_dlc_DocIdUrl xmlns="7008f1bf-a053-4337-80be-e4b898cdfd74">
      <Url>https://west.esps.disa.mil/netcom/sites/CMU/CMUPII/_layouts/DocIdRedir.aspx?ID=42M3DDNJ2ZYF-65-27</Url>
      <Description>42M3DDNJ2ZYF-65-27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A6B6CE316FD46A3850D78F8AE61CA" ma:contentTypeVersion="2" ma:contentTypeDescription="Create a new document." ma:contentTypeScope="" ma:versionID="12e50fa479ab3803d60291ab2bf1be93">
  <xsd:schema xmlns:xsd="http://www.w3.org/2001/XMLSchema" xmlns:xs="http://www.w3.org/2001/XMLSchema" xmlns:p="http://schemas.microsoft.com/office/2006/metadata/properties" xmlns:ns2="7008f1bf-a053-4337-80be-e4b898cdfd74" targetNamespace="http://schemas.microsoft.com/office/2006/metadata/properties" ma:root="true" ma:fieldsID="b8569deca38c575710f727fb6dd6b688" ns2:_="">
    <xsd:import namespace="7008f1bf-a053-4337-80be-e4b898cdfd7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08f1bf-a053-4337-80be-e4b898cdfd7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AD599C-BE42-4E9B-A093-7669605B122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A19E4F7-115E-4BC7-B7DE-DE6D3B553807}">
  <ds:schemaRefs>
    <ds:schemaRef ds:uri="http://schemas.microsoft.com/office/2006/metadata/properties"/>
    <ds:schemaRef ds:uri="http://schemas.microsoft.com/office/infopath/2007/PartnerControls"/>
    <ds:schemaRef ds:uri="7008f1bf-a053-4337-80be-e4b898cdfd74"/>
  </ds:schemaRefs>
</ds:datastoreItem>
</file>

<file path=customXml/itemProps3.xml><?xml version="1.0" encoding="utf-8"?>
<ds:datastoreItem xmlns:ds="http://schemas.openxmlformats.org/officeDocument/2006/customXml" ds:itemID="{D919060C-7666-47D5-8D02-7B6A1EFA8C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08f1bf-a053-4337-80be-e4b898cdf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3BDE351-A085-4299-AD99-E28FC5F385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2360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United States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moises.robles</dc:creator>
  <cp:lastModifiedBy>clinton.washington</cp:lastModifiedBy>
  <cp:revision>168</cp:revision>
  <dcterms:created xsi:type="dcterms:W3CDTF">2013-05-16T12:17:54Z</dcterms:created>
  <dcterms:modified xsi:type="dcterms:W3CDTF">2014-10-08T12:32:01Z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0x010100167A6B6CE316FD46A3850D78F8AE61CA</vt:lpwstr>
  </property>
  <property fmtid="{D5CDD505-2E9C-101B-9397-08002B2CF9AE}" pid="3" name="_dlc_DocIdItemGuid">
    <vt:lpwstr>c6f9c394-96c8-4143-b6dd-fc48a6b062e5</vt:lpwstr>
  </property>
</Properties>
</file>